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353" r:id="rId2"/>
    <p:sldId id="365" r:id="rId3"/>
    <p:sldId id="366" r:id="rId4"/>
    <p:sldId id="367" r:id="rId5"/>
    <p:sldId id="369" r:id="rId6"/>
    <p:sldId id="370" r:id="rId7"/>
    <p:sldId id="371" r:id="rId8"/>
    <p:sldId id="368" r:id="rId9"/>
  </p:sldIdLst>
  <p:sldSz cx="9144000" cy="6858000" type="screen4x3"/>
  <p:notesSz cx="6669088" cy="98726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EE666-284D-4ECF-884E-BC61F10C452D}" v="2" dt="2023-02-02T17:12:58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1295" autoAdjust="0"/>
  </p:normalViewPr>
  <p:slideViewPr>
    <p:cSldViewPr>
      <p:cViewPr varScale="1">
        <p:scale>
          <a:sx n="79" d="100"/>
          <a:sy n="79" d="100"/>
        </p:scale>
        <p:origin x="20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A3D34-C4A1-4F7C-B5FA-8F2FDE2BDBE6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B80C03-7350-4B4A-A574-FD1D23D03A8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8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039B08-FD5F-4078-AB7E-D3E0015F300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C4E1C1-E178-431F-9301-0F8BEAD163C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881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73AA6-3F70-4436-A876-021A954A2F8D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4E1C1-E178-431F-9301-0F8BEAD163C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17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00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2147483646 w 3841"/>
              <a:gd name="T1" fmla="*/ 2147483646 h 2680"/>
              <a:gd name="T2" fmla="*/ 0 w 3841"/>
              <a:gd name="T3" fmla="*/ 0 h 2680"/>
              <a:gd name="T4" fmla="*/ 0 w 3841"/>
              <a:gd name="T5" fmla="*/ 2147483646 h 2680"/>
              <a:gd name="T6" fmla="*/ 2147483646 w 3841"/>
              <a:gd name="T7" fmla="*/ 2147483646 h 2680"/>
              <a:gd name="T8" fmla="*/ 2147483646 w 3841"/>
              <a:gd name="T9" fmla="*/ 2147483646 h 2680"/>
              <a:gd name="T10" fmla="*/ 2147483646 w 3841"/>
              <a:gd name="T11" fmla="*/ 2147483646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986868" y="950913"/>
            <a:ext cx="4157132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329AA4-821A-4327-A834-329D4DAAAF5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547521-17BB-46F5-A266-96A9D1462C96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3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92B01-88CF-4A22-9CBB-A0E6CD4EFF1B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B44EBD-07CE-4AF2-8893-D7FCCE69B22F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4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en grafi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2147483646 w 3841"/>
              <a:gd name="T1" fmla="*/ 2147483646 h 2680"/>
              <a:gd name="T2" fmla="*/ 0 w 3841"/>
              <a:gd name="T3" fmla="*/ 0 h 2680"/>
              <a:gd name="T4" fmla="*/ 0 w 3841"/>
              <a:gd name="T5" fmla="*/ 2147483646 h 2680"/>
              <a:gd name="T6" fmla="*/ 2147483646 w 3841"/>
              <a:gd name="T7" fmla="*/ 2147483646 h 2680"/>
              <a:gd name="T8" fmla="*/ 2147483646 w 3841"/>
              <a:gd name="T9" fmla="*/ 2147483646 h 2680"/>
              <a:gd name="T10" fmla="*/ 2147483646 w 3841"/>
              <a:gd name="T11" fmla="*/ 2147483646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978400" y="950913"/>
            <a:ext cx="4165600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A6C0F4-14E1-4E47-8A41-4794BA9B351D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486139-0DA9-4807-9CDA-E6AF852CF715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57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en kop">
    <p:bg>
      <p:bgPr>
        <a:solidFill>
          <a:srgbClr val="C3B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2147483646 w 3841"/>
              <a:gd name="T1" fmla="*/ 2147483646 h 2680"/>
              <a:gd name="T2" fmla="*/ 0 w 3841"/>
              <a:gd name="T3" fmla="*/ 0 h 2680"/>
              <a:gd name="T4" fmla="*/ 0 w 3841"/>
              <a:gd name="T5" fmla="*/ 2147483646 h 2680"/>
              <a:gd name="T6" fmla="*/ 2147483646 w 3841"/>
              <a:gd name="T7" fmla="*/ 2147483646 h 2680"/>
              <a:gd name="T8" fmla="*/ 2147483646 w 3841"/>
              <a:gd name="T9" fmla="*/ 2147483646 h 2680"/>
              <a:gd name="T10" fmla="*/ 2147483646 w 3841"/>
              <a:gd name="T11" fmla="*/ 2147483646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8" name="Picture 4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52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5282"/>
            <a:ext cx="4040188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552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5282"/>
            <a:ext cx="4041775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3ACDB4-E4BD-4713-972D-41B9B3FC817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7766CA-8E2C-4F1A-8A0A-AE11992BC671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56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147483646 h 400"/>
              <a:gd name="T2" fmla="*/ 0 w 3841"/>
              <a:gd name="T3" fmla="*/ 0 h 400"/>
              <a:gd name="T4" fmla="*/ 2147483646 w 3841"/>
              <a:gd name="T5" fmla="*/ 0 h 400"/>
              <a:gd name="T6" fmla="*/ 2147483646 w 3841"/>
              <a:gd name="T7" fmla="*/ 2147483646 h 400"/>
              <a:gd name="T8" fmla="*/ 2147483646 w 3841"/>
              <a:gd name="T9" fmla="*/ 2147483646 h 400"/>
              <a:gd name="T10" fmla="*/ 0 w 3841"/>
              <a:gd name="T11" fmla="*/ 2147483646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5A36FD-1C15-411A-BB56-E8EBF2E4517D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D67E98-674C-449B-9FD6-1BBC8BB2A39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5700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slide br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147483646 h 400"/>
              <a:gd name="T2" fmla="*/ 0 w 3841"/>
              <a:gd name="T3" fmla="*/ 0 h 400"/>
              <a:gd name="T4" fmla="*/ 2147483646 w 3841"/>
              <a:gd name="T5" fmla="*/ 0 h 400"/>
              <a:gd name="T6" fmla="*/ 2147483646 w 3841"/>
              <a:gd name="T7" fmla="*/ 2147483646 h 400"/>
              <a:gd name="T8" fmla="*/ 2147483646 w 3841"/>
              <a:gd name="T9" fmla="*/ 2147483646 h 400"/>
              <a:gd name="T10" fmla="*/ 0 w 3841"/>
              <a:gd name="T11" fmla="*/ 2147483646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B824FB-8E7E-45D1-8A87-1EC0F47F55FE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E4B275-6CB3-40AF-98CC-DE92140C965F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6020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toslide gro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147483646 h 400"/>
              <a:gd name="T2" fmla="*/ 0 w 3841"/>
              <a:gd name="T3" fmla="*/ 0 h 400"/>
              <a:gd name="T4" fmla="*/ 2147483646 w 3841"/>
              <a:gd name="T5" fmla="*/ 0 h 400"/>
              <a:gd name="T6" fmla="*/ 2147483646 w 3841"/>
              <a:gd name="T7" fmla="*/ 2147483646 h 400"/>
              <a:gd name="T8" fmla="*/ 2147483646 w 3841"/>
              <a:gd name="T9" fmla="*/ 2147483646 h 400"/>
              <a:gd name="T10" fmla="*/ 0 w 3841"/>
              <a:gd name="T11" fmla="*/ 2147483646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FCAC6B-B8DC-4C6B-B2DB-84A17841CD51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FEBD98-59AB-4921-BA34-F5284BCA600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1565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toslide grij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944FE9-8EB8-4B7C-AADD-82963D8310B5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E2F113-B94B-4AB6-B40D-DE4B9B368EB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24601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otoslide licht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1D8913-B47B-4E36-9AC8-5B3E2C4F0097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3A1815-0046-405A-8A98-665A44B0066F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5054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otoslide lichtbr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661626-3E8F-4C65-9510-4744D36733FC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E63F96-E65F-4374-B5E5-DDF48E235775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4941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924550"/>
            <a:ext cx="9144000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200" y="1476000"/>
            <a:ext cx="4280400" cy="14688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00" y="2833200"/>
            <a:ext cx="4381200" cy="5256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>
              <a:buNone/>
              <a:defRPr lang="en-US" sz="12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4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otoslide lichtgro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5C7FF-FD57-455A-88D2-B4151B4B76E3}" type="datetime1">
              <a:rPr lang="nl-NL" smtClean="0"/>
              <a:t>2-2-2023</a:t>
            </a:fld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4AF605-012B-46F2-9EEF-6ECF335D6BC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883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r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33A851-7700-40BF-8710-3FB31A3D28E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14D148-A24F-417D-99C7-C606EC04983E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51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BB7983-9450-4E9F-9ADD-5E937EE4418F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72B399-82BB-4DCA-A03D-FF4A43B5F720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76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grijs">
    <p:bg>
      <p:bgPr>
        <a:solidFill>
          <a:srgbClr val="C3B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62DD60-C8BF-4166-B07F-F786AC64F976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0C2028-FEC4-426B-9E85-7F3059BD50D3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740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lauw">
    <p:bg>
      <p:bgPr>
        <a:solidFill>
          <a:srgbClr val="008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D05196-DB32-474B-BE1F-121BFE735BC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22094-3E58-4611-B88A-49ECB49D31F9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92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brons">
    <p:bg>
      <p:bgPr>
        <a:solidFill>
          <a:srgbClr val="D9B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08BE46-7778-499A-873B-D19621DDFEF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6C2A60-7B23-4F4A-A6C7-0F7106CEC39C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15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slide lichtgroen">
    <p:bg>
      <p:bgPr>
        <a:solidFill>
          <a:srgbClr val="66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3F1985-D844-45A1-ADC8-434685D9E33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0126EC-F5FC-43BA-8C06-31CCA5FEEAE7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246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E4647F-D245-47A2-BDB7-D9DF32161082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7EC03F-5FE5-4AF2-9E1B-5065F408FF9D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0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br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7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gro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47483646 w 2161"/>
              <a:gd name="T1" fmla="*/ 2147483646 h 712"/>
              <a:gd name="T2" fmla="*/ 2147483646 w 2161"/>
              <a:gd name="T3" fmla="*/ 2147483646 h 712"/>
              <a:gd name="T4" fmla="*/ 0 w 2161"/>
              <a:gd name="T5" fmla="*/ 2147483646 h 712"/>
              <a:gd name="T6" fmla="*/ 0 w 2161"/>
              <a:gd name="T7" fmla="*/ 0 h 712"/>
              <a:gd name="T8" fmla="*/ 2147483646 w 2161"/>
              <a:gd name="T9" fmla="*/ 0 h 712"/>
              <a:gd name="T10" fmla="*/ 2147483646 w 2161"/>
              <a:gd name="T11" fmla="*/ 2147483646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76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grij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5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licht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07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lichtbr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36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lichtgro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-UTI_Basisvormen_powerpoint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5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2147483646 w 3841"/>
              <a:gd name="T1" fmla="*/ 2147483646 h 2680"/>
              <a:gd name="T2" fmla="*/ 0 w 3841"/>
              <a:gd name="T3" fmla="*/ 0 h 2680"/>
              <a:gd name="T4" fmla="*/ 0 w 3841"/>
              <a:gd name="T5" fmla="*/ 2147483646 h 2680"/>
              <a:gd name="T6" fmla="*/ 2147483646 w 3841"/>
              <a:gd name="T7" fmla="*/ 2147483646 h 2680"/>
              <a:gd name="T8" fmla="*/ 2147483646 w 3841"/>
              <a:gd name="T9" fmla="*/ 2147483646 h 2680"/>
              <a:gd name="T10" fmla="*/ 2147483646 w 3841"/>
              <a:gd name="T11" fmla="*/ 2147483646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0" y="0"/>
            <a:ext cx="6097588" cy="635000"/>
          </a:xfrm>
          <a:custGeom>
            <a:avLst/>
            <a:gdLst>
              <a:gd name="T0" fmla="*/ 0 w 3841"/>
              <a:gd name="T1" fmla="*/ 2147483646 h 400"/>
              <a:gd name="T2" fmla="*/ 0 w 3841"/>
              <a:gd name="T3" fmla="*/ 0 h 400"/>
              <a:gd name="T4" fmla="*/ 2147483646 w 3841"/>
              <a:gd name="T5" fmla="*/ 0 h 400"/>
              <a:gd name="T6" fmla="*/ 2147483646 w 3841"/>
              <a:gd name="T7" fmla="*/ 2147483646 h 400"/>
              <a:gd name="T8" fmla="*/ 2147483646 w 3841"/>
              <a:gd name="T9" fmla="*/ 2147483646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CC993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113CA0-4F4A-4879-BE36-A8F30C9351F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A24B7F-28D8-4115-B8FA-D917A904ED33}" type="datetime1">
              <a:rPr lang="nl-NL" smtClean="0"/>
              <a:t>2-2-2023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22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  <p:sldLayoutId id="2147484824" r:id="rId12"/>
    <p:sldLayoutId id="2147484825" r:id="rId13"/>
    <p:sldLayoutId id="2147484826" r:id="rId14"/>
    <p:sldLayoutId id="2147484827" r:id="rId15"/>
    <p:sldLayoutId id="2147484828" r:id="rId16"/>
    <p:sldLayoutId id="2147484829" r:id="rId17"/>
    <p:sldLayoutId id="2147484830" r:id="rId18"/>
    <p:sldLayoutId id="2147484831" r:id="rId19"/>
    <p:sldLayoutId id="2147484832" r:id="rId20"/>
    <p:sldLayoutId id="2147484833" r:id="rId21"/>
    <p:sldLayoutId id="2147484834" r:id="rId22"/>
    <p:sldLayoutId id="2147484835" r:id="rId23"/>
    <p:sldLayoutId id="2147484836" r:id="rId24"/>
    <p:sldLayoutId id="2147484837" r:id="rId25"/>
    <p:sldLayoutId id="2147484838" r:id="rId26"/>
    <p:sldLayoutId id="2147484839" r:id="rId2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endParaRPr lang="en-US" altLang="en-US">
              <a:ea typeface="ヒラギノ角ゴ Pro W3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60400" y="1435100"/>
            <a:ext cx="8229600" cy="5306268"/>
          </a:xfrm>
        </p:spPr>
        <p:txBody>
          <a:bodyPr>
            <a:normAutofit/>
          </a:bodyPr>
          <a:lstStyle/>
          <a:p>
            <a:pPr marL="0" indent="0" algn="ctr">
              <a:buSzPct val="45000"/>
              <a:buNone/>
              <a:defRPr/>
            </a:pPr>
            <a:r>
              <a:rPr lang="en-US" sz="4400" dirty="0">
                <a:solidFill>
                  <a:schemeClr val="accent1"/>
                </a:solidFill>
              </a:rPr>
              <a:t>Collective Data Harms at the Crossroads of Data Protection and Competition Law: </a:t>
            </a:r>
          </a:p>
          <a:p>
            <a:pPr marL="0" indent="0" algn="ctr">
              <a:buSzPct val="45000"/>
              <a:buNone/>
              <a:defRPr/>
            </a:pPr>
            <a:r>
              <a:rPr lang="en-US" sz="4000" dirty="0"/>
              <a:t>Moving Beyond Individual Empowerment</a:t>
            </a:r>
            <a:endParaRPr lang="nl-NL" altLang="en-US" sz="4000" b="1" dirty="0">
              <a:ea typeface="ヒラギノ角ゴ Pro W3"/>
            </a:endParaRPr>
          </a:p>
          <a:p>
            <a:pPr marL="0" indent="0" algn="r">
              <a:buSzPct val="45000"/>
              <a:buFont typeface="Arial" panose="020B0604020202020204" pitchFamily="34" charset="0"/>
              <a:buNone/>
              <a:defRPr/>
            </a:pPr>
            <a:endParaRPr lang="nl-NL" altLang="en-US" sz="3500" dirty="0">
              <a:ea typeface="ヒラギノ角ゴ Pro W3"/>
            </a:endParaRPr>
          </a:p>
          <a:p>
            <a:pPr marL="0" indent="0" algn="r">
              <a:buSzPct val="45000"/>
              <a:buFont typeface="Arial" panose="020B0604020202020204" pitchFamily="34" charset="0"/>
              <a:buNone/>
              <a:defRPr/>
            </a:pPr>
            <a:endParaRPr lang="nl-NL" altLang="en-US" sz="3500" dirty="0">
              <a:ea typeface="ヒラギノ角ゴ Pro W3"/>
            </a:endParaRPr>
          </a:p>
          <a:p>
            <a:pPr marL="0" indent="0" algn="r">
              <a:buSzPct val="45000"/>
              <a:buFont typeface="Arial" panose="020B0604020202020204" pitchFamily="34" charset="0"/>
              <a:buNone/>
              <a:defRPr/>
            </a:pPr>
            <a:endParaRPr lang="nl-NL" altLang="en-US" sz="35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1892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1C82-4775-49E7-8DF7-F5DD6B2D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5F890-DB85-4E1C-A738-1030000FF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520"/>
            <a:ext cx="8435280" cy="4677918"/>
          </a:xfrm>
        </p:spPr>
        <p:txBody>
          <a:bodyPr/>
          <a:lstStyle/>
          <a:p>
            <a:r>
              <a:rPr lang="en-US" sz="2400" dirty="0"/>
              <a:t>‘Collective data harms’: harms to a group beyond level of individual and outside of individual’s control</a:t>
            </a:r>
          </a:p>
          <a:p>
            <a:r>
              <a:rPr lang="nl-NL" sz="2400" dirty="0" err="1"/>
              <a:t>Paradigm</a:t>
            </a:r>
            <a:r>
              <a:rPr lang="nl-NL" sz="2400" dirty="0"/>
              <a:t> of </a:t>
            </a:r>
            <a:r>
              <a:rPr lang="nl-NL" sz="2400" dirty="0" err="1">
                <a:solidFill>
                  <a:schemeClr val="accent1"/>
                </a:solidFill>
              </a:rPr>
              <a:t>individual</a:t>
            </a:r>
            <a:r>
              <a:rPr lang="nl-NL" sz="2400" dirty="0">
                <a:solidFill>
                  <a:schemeClr val="accent1"/>
                </a:solidFill>
              </a:rPr>
              <a:t> empowerment </a:t>
            </a:r>
          </a:p>
          <a:p>
            <a:r>
              <a:rPr lang="nl-NL" sz="2400" dirty="0" err="1"/>
              <a:t>Limits</a:t>
            </a:r>
            <a:r>
              <a:rPr lang="nl-NL" sz="2400" dirty="0"/>
              <a:t> of data </a:t>
            </a:r>
            <a:r>
              <a:rPr lang="nl-NL" sz="2400" dirty="0" err="1"/>
              <a:t>protection</a:t>
            </a:r>
            <a:r>
              <a:rPr lang="nl-NL" sz="2400" dirty="0"/>
              <a:t> </a:t>
            </a:r>
            <a:r>
              <a:rPr lang="nl-NL" sz="2400" dirty="0" err="1"/>
              <a:t>law</a:t>
            </a:r>
            <a:endParaRPr lang="nl-NL" sz="2400" dirty="0"/>
          </a:p>
          <a:p>
            <a:r>
              <a:rPr lang="nl-NL" sz="2400" dirty="0" err="1"/>
              <a:t>Role</a:t>
            </a:r>
            <a:r>
              <a:rPr lang="nl-NL" sz="2400" dirty="0"/>
              <a:t> for competition </a:t>
            </a:r>
            <a:r>
              <a:rPr lang="nl-NL" sz="2400" dirty="0" err="1"/>
              <a:t>law</a:t>
            </a:r>
            <a:r>
              <a:rPr lang="nl-NL" sz="2400" dirty="0"/>
              <a:t>, but </a:t>
            </a:r>
            <a:r>
              <a:rPr lang="nl-NL" sz="2400" dirty="0" err="1"/>
              <a:t>limited</a:t>
            </a:r>
            <a:r>
              <a:rPr lang="nl-NL" sz="2400" dirty="0"/>
              <a:t> in </a:t>
            </a:r>
            <a:r>
              <a:rPr lang="nl-NL" sz="2400" dirty="0" err="1"/>
              <a:t>its</a:t>
            </a:r>
            <a:r>
              <a:rPr lang="nl-NL" sz="2400" dirty="0"/>
              <a:t> </a:t>
            </a:r>
            <a:r>
              <a:rPr lang="nl-NL" sz="2400" dirty="0" err="1"/>
              <a:t>interpretation</a:t>
            </a:r>
            <a:r>
              <a:rPr lang="nl-NL" sz="2400" dirty="0"/>
              <a:t> </a:t>
            </a:r>
            <a:r>
              <a:rPr lang="nl-NL" sz="2400" dirty="0" err="1"/>
              <a:t>too</a:t>
            </a:r>
            <a:endParaRPr lang="nl-NL" sz="2400" dirty="0"/>
          </a:p>
          <a:p>
            <a:endParaRPr lang="nl-NL" dirty="0"/>
          </a:p>
        </p:txBody>
      </p:sp>
      <p:pic>
        <p:nvPicPr>
          <p:cNvPr id="1026" name="Picture 2" descr="Smart City Circuit - Free photo on Pixabay">
            <a:extLst>
              <a:ext uri="{FF2B5EF4-FFF2-40B4-BE49-F238E27FC236}">
                <a16:creationId xmlns:a16="http://schemas.microsoft.com/office/drawing/2014/main" id="{1F9B6577-2E0E-44D8-8A07-2BFC07062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4143" r="6843"/>
          <a:stretch/>
        </p:blipFill>
        <p:spPr bwMode="auto">
          <a:xfrm>
            <a:off x="4899618" y="3766204"/>
            <a:ext cx="3744416" cy="2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a Project Lumina Walter - Gratis foto op Pixabay">
            <a:extLst>
              <a:ext uri="{FF2B5EF4-FFF2-40B4-BE49-F238E27FC236}">
                <a16:creationId xmlns:a16="http://schemas.microsoft.com/office/drawing/2014/main" id="{9A9B1A14-65CA-4454-B34F-451441ED0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b="5378"/>
          <a:stretch/>
        </p:blipFill>
        <p:spPr bwMode="auto">
          <a:xfrm>
            <a:off x="743952" y="3766204"/>
            <a:ext cx="3522029" cy="22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3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652D-119B-4C04-B344-0A6900FB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privacy and data protection law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2B689-11DE-4C1E-898F-876E3918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their origin, focus was on </a:t>
            </a:r>
            <a:r>
              <a:rPr lang="en-US" sz="2400" dirty="0">
                <a:solidFill>
                  <a:schemeClr val="accent1"/>
                </a:solidFill>
              </a:rPr>
              <a:t>general and societal issues </a:t>
            </a:r>
            <a:r>
              <a:rPr lang="en-US" sz="2400" dirty="0"/>
              <a:t>with obligations for states and data controllers</a:t>
            </a:r>
          </a:p>
          <a:p>
            <a:r>
              <a:rPr lang="en-US" sz="2400" dirty="0"/>
              <a:t>Shift towards individual rights with new emphasis on informational self-determination and informed consent</a:t>
            </a:r>
          </a:p>
          <a:p>
            <a:r>
              <a:rPr lang="en-US" sz="2400" dirty="0"/>
              <a:t>However, belief in individual rationality and capacity for control has faded</a:t>
            </a:r>
          </a:p>
          <a:p>
            <a:r>
              <a:rPr lang="en-US" sz="2400" dirty="0"/>
              <a:t>Individual rights no longer work well in a big data world</a:t>
            </a:r>
          </a:p>
          <a:p>
            <a:r>
              <a:rPr lang="en-US" sz="2400" dirty="0"/>
              <a:t>More room to target collective data harms again in current interpretation of ECHR and GDPR</a:t>
            </a:r>
          </a:p>
        </p:txBody>
      </p:sp>
    </p:spTree>
    <p:extLst>
      <p:ext uri="{BB962C8B-B14F-4D97-AF65-F5344CB8AC3E}">
        <p14:creationId xmlns:p14="http://schemas.microsoft.com/office/powerpoint/2010/main" val="327682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8FAE-28EA-4946-A205-A70B9641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competition law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AB0D-CE6A-437C-8B3B-490C5454B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Discussion in 70s if Article 102 TFEU should solely concern abusive exploitation of a dominant position</a:t>
            </a:r>
          </a:p>
          <a:p>
            <a:r>
              <a:rPr lang="en-US" sz="2400" dirty="0"/>
              <a:t>Settled in Continental Can judgment, where Court also referred to practices with “</a:t>
            </a:r>
            <a:r>
              <a:rPr lang="en-US" sz="2400" i="1" dirty="0"/>
              <a:t>impact on an effective competition structure”</a:t>
            </a:r>
            <a:endParaRPr lang="en-US" sz="2400" dirty="0"/>
          </a:p>
          <a:p>
            <a:r>
              <a:rPr lang="en-US" sz="2400" dirty="0"/>
              <a:t>Since then, exploitative practices have paradoxically remained rather </a:t>
            </a:r>
            <a:r>
              <a:rPr lang="en-US" sz="2400" dirty="0">
                <a:solidFill>
                  <a:schemeClr val="accent1"/>
                </a:solidFill>
              </a:rPr>
              <a:t>unexplored territory</a:t>
            </a:r>
          </a:p>
          <a:p>
            <a:r>
              <a:rPr lang="en-US" sz="2400" dirty="0"/>
              <a:t>Current shift away from more economic and effects-based approach towards considerations of ‘fairness’</a:t>
            </a:r>
          </a:p>
          <a:p>
            <a:r>
              <a:rPr lang="en-US" sz="2400" dirty="0"/>
              <a:t>However, January 2022 sector inquiry into consumer IoT still mostly discusses exclusionary practices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3955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DE5-FEAE-4473-A5DC-9700ACC9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Gap in addressing collective data harms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C7F7-7B08-4266-B14C-FB87F869E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Advantage of competition law: not limited to personal data and individual harm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Advantage of data protection law: not limited to market power and competitive harm</a:t>
            </a:r>
          </a:p>
          <a:p>
            <a:r>
              <a:rPr lang="en-US" sz="24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Gap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: situations where no personal data AND no market power or no competitive harm is involved</a:t>
            </a:r>
          </a:p>
          <a:p>
            <a:r>
              <a:rPr lang="en-US" sz="2400" dirty="0">
                <a:latin typeface="+mn-lt"/>
              </a:rPr>
              <a:t>Readjustment seems possible, but new legislation to restrict use of certain technologies will be more effective</a:t>
            </a:r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91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46E0-9553-4B9F-9FCB-68289F7F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Pervasive advertising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F7020-EC0B-473B-ADF4-4F591410F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Calls by European Parliament and EDPS to phase out pervasive advertising: DSA amendments to ban use of sensitive personal data for advertising</a:t>
            </a:r>
          </a:p>
          <a:p>
            <a:r>
              <a:rPr lang="en-US" sz="2400" dirty="0"/>
              <a:t>Harm includes detriment to the interests of individuals as well as </a:t>
            </a:r>
            <a:r>
              <a:rPr lang="en-US" sz="2400" dirty="0">
                <a:solidFill>
                  <a:schemeClr val="accent1"/>
                </a:solidFill>
              </a:rPr>
              <a:t>detriment to the competitive process</a:t>
            </a:r>
          </a:p>
          <a:p>
            <a:r>
              <a:rPr lang="en-US" sz="2400" dirty="0"/>
              <a:t>Collective harms are not limited to market power or gatekeeping power, so need to go beyond DMA</a:t>
            </a:r>
          </a:p>
          <a:p>
            <a:r>
              <a:rPr lang="en-US" sz="2400" dirty="0"/>
              <a:t>Article 5(a) DMA still relies on consent of individuals, despite collective and competitive impact of data combination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9351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60D3-A570-44D8-A5F1-300FD930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Facial recognition, deepfakes, and </a:t>
            </a:r>
            <a:r>
              <a:rPr lang="en-US" dirty="0" err="1"/>
              <a:t>spyproducts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CFD7-16EC-4DB0-B4F2-59C19606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European Parliament called for ban on facial recognition: impact on privacy and on foundations of democracies </a:t>
            </a:r>
          </a:p>
          <a:p>
            <a:r>
              <a:rPr lang="en-US" sz="2400" dirty="0"/>
              <a:t>Transparency regarding deepfakes in AI Act enables only ex post enforcement, when harm is already done</a:t>
            </a:r>
          </a:p>
          <a:p>
            <a:r>
              <a:rPr lang="en-US" sz="2400" dirty="0"/>
              <a:t>Action against </a:t>
            </a:r>
            <a:r>
              <a:rPr lang="en-US" sz="2400" dirty="0" err="1"/>
              <a:t>spyproducts</a:t>
            </a:r>
            <a:r>
              <a:rPr lang="en-US" sz="2400" dirty="0"/>
              <a:t> can only be taken when unlawful use becomes known to another party</a:t>
            </a:r>
          </a:p>
          <a:p>
            <a:r>
              <a:rPr lang="en-US" sz="2400" dirty="0"/>
              <a:t>Despite </a:t>
            </a:r>
            <a:r>
              <a:rPr lang="en-US" sz="2400" dirty="0">
                <a:solidFill>
                  <a:schemeClr val="accent1"/>
                </a:solidFill>
              </a:rPr>
              <a:t>strong risks for collective harms</a:t>
            </a:r>
            <a:r>
              <a:rPr lang="en-US" sz="2400" dirty="0"/>
              <a:t>, regulatory approaches still focus on individual empowerment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8553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4F87-7F8E-4671-A8C5-DA84E669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414E-6DA1-4CD9-BAA6-8DAC6A76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 individual can fully protect herself against collective data harms </a:t>
            </a:r>
          </a:p>
          <a:p>
            <a:r>
              <a:rPr lang="en-US" sz="2400" dirty="0"/>
              <a:t>Both data protection and competition law moved away from original focus on societal and exploitative harms</a:t>
            </a:r>
          </a:p>
          <a:p>
            <a:r>
              <a:rPr lang="en-US" sz="2400" dirty="0"/>
              <a:t>Openings for renewed interpretation, but gaps remain</a:t>
            </a:r>
          </a:p>
          <a:p>
            <a:r>
              <a:rPr lang="en-US" sz="2400" dirty="0"/>
              <a:t>Current default of “</a:t>
            </a:r>
            <a:r>
              <a:rPr lang="en-US" sz="2400" i="1" dirty="0"/>
              <a:t>non-intervention, unless harm is demonstrated</a:t>
            </a:r>
            <a:r>
              <a:rPr lang="en-US" sz="2400" dirty="0"/>
              <a:t>” is no longer tenable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Responsibility needs to be shifted away from individuals</a:t>
            </a:r>
            <a:r>
              <a:rPr lang="en-US" sz="2400" dirty="0"/>
              <a:t> towards legislators and market players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54631058"/>
      </p:ext>
    </p:extLst>
  </p:cSld>
  <p:clrMapOvr>
    <a:masterClrMapping/>
  </p:clrMapOvr>
</p:sld>
</file>

<file path=ppt/theme/theme1.xml><?xml version="1.0" encoding="utf-8"?>
<a:theme xmlns:a="http://schemas.openxmlformats.org/drawingml/2006/main" name="_TilburgUniversit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_TilburgUniversity</Template>
  <TotalTime>7114</TotalTime>
  <Words>496</Words>
  <Application>Microsoft Office PowerPoint</Application>
  <PresentationFormat>Diavoorstelling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ScalaSans</vt:lpstr>
      <vt:lpstr>_TilburgUniversity</vt:lpstr>
      <vt:lpstr>PowerPoint-presentatie</vt:lpstr>
      <vt:lpstr>Starting points</vt:lpstr>
      <vt:lpstr>Limits of privacy and data protection law</vt:lpstr>
      <vt:lpstr>Limits of competition law</vt:lpstr>
      <vt:lpstr>Gap in addressing collective data harms</vt:lpstr>
      <vt:lpstr>Pervasive advertising</vt:lpstr>
      <vt:lpstr>Facial recognition, deepfakes, and spyproducts</vt:lpstr>
      <vt:lpstr>Conclusion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Tilburg Institute for Law, Technology and Society (TILT)</dc:title>
  <dc:creator>Mhoek</dc:creator>
  <cp:lastModifiedBy>Bart Van der Sloot</cp:lastModifiedBy>
  <cp:revision>600</cp:revision>
  <cp:lastPrinted>2017-02-24T09:00:14Z</cp:lastPrinted>
  <dcterms:created xsi:type="dcterms:W3CDTF">2012-04-24T07:06:19Z</dcterms:created>
  <dcterms:modified xsi:type="dcterms:W3CDTF">2023-02-02T17:25:40Z</dcterms:modified>
</cp:coreProperties>
</file>