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sldIdLst>
    <p:sldId id="256" r:id="rId2"/>
    <p:sldId id="357" r:id="rId3"/>
    <p:sldId id="424" r:id="rId4"/>
    <p:sldId id="270" r:id="rId5"/>
    <p:sldId id="413" r:id="rId6"/>
    <p:sldId id="326" r:id="rId7"/>
    <p:sldId id="416" r:id="rId8"/>
    <p:sldId id="414" r:id="rId9"/>
    <p:sldId id="370" r:id="rId10"/>
    <p:sldId id="415" r:id="rId11"/>
    <p:sldId id="379" r:id="rId12"/>
    <p:sldId id="399" r:id="rId13"/>
    <p:sldId id="402" r:id="rId14"/>
    <p:sldId id="403" r:id="rId15"/>
    <p:sldId id="386" r:id="rId16"/>
    <p:sldId id="396" r:id="rId17"/>
    <p:sldId id="417" r:id="rId18"/>
    <p:sldId id="418" r:id="rId19"/>
    <p:sldId id="419" r:id="rId20"/>
    <p:sldId id="420" r:id="rId21"/>
    <p:sldId id="421" r:id="rId22"/>
    <p:sldId id="422" r:id="rId23"/>
    <p:sldId id="426" r:id="rId24"/>
    <p:sldId id="360" r:id="rId25"/>
    <p:sldId id="358" r:id="rId26"/>
    <p:sldId id="408" r:id="rId27"/>
    <p:sldId id="409" r:id="rId28"/>
    <p:sldId id="410" r:id="rId29"/>
    <p:sldId id="411" r:id="rId30"/>
    <p:sldId id="412" r:id="rId31"/>
    <p:sldId id="423" r:id="rId32"/>
    <p:sldId id="425" r:id="rId33"/>
    <p:sldId id="427" r:id="rId34"/>
    <p:sldId id="428" r:id="rId35"/>
    <p:sldId id="42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1" autoAdjust="0"/>
    <p:restoredTop sz="94660"/>
  </p:normalViewPr>
  <p:slideViewPr>
    <p:cSldViewPr snapToGrid="0">
      <p:cViewPr varScale="1">
        <p:scale>
          <a:sx n="114" d="100"/>
          <a:sy n="114" d="100"/>
        </p:scale>
        <p:origin x="3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9915984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74069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8479276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834158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2588502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8349504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2578347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2474840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1033392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081487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4/8/2022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6037898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4/8/2022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5888800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62D6E202-B606-4609-B914-27C9371A1F6D}" type="datetime1">
              <a:rPr lang="en-US" smtClean="0"/>
              <a:t>4/8/2022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713620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6E202-B606-4609-B914-27C9371A1F6D}" type="datetime1">
              <a:rPr lang="en-US" smtClean="0"/>
              <a:t>4/8/2022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9614414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2D6E202-B606-4609-B914-27C9371A1F6D}" type="datetime1">
              <a:rPr lang="en-US" smtClean="0"/>
              <a:t>4/8/2022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5636551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2D6E202-B606-4609-B914-27C9371A1F6D}" type="datetime1">
              <a:rPr lang="en-US" smtClean="0"/>
              <a:t>4/8/2022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511553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D6E202-B606-4609-B914-27C9371A1F6D}" type="datetime1">
              <a:rPr lang="en-US" smtClean="0"/>
              <a:t>4/8/2022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4462678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DB2198-FC57-49A9-B0FF-0C29CB21CC46}"/>
              </a:ext>
            </a:extLst>
          </p:cNvPr>
          <p:cNvSpPr>
            <a:spLocks noGrp="1"/>
          </p:cNvSpPr>
          <p:nvPr>
            <p:ph type="ctrTitle"/>
          </p:nvPr>
        </p:nvSpPr>
        <p:spPr>
          <a:xfrm>
            <a:off x="581820" y="2638175"/>
            <a:ext cx="9179511" cy="2345924"/>
          </a:xfrm>
        </p:spPr>
        <p:txBody>
          <a:bodyPr>
            <a:noAutofit/>
          </a:bodyPr>
          <a:lstStyle/>
          <a:p>
            <a:pPr algn="ctr"/>
            <a:r>
              <a:rPr lang="nl-NL" sz="4800" dirty="0">
                <a:solidFill>
                  <a:schemeClr val="bg1"/>
                </a:solidFill>
              </a:rPr>
              <a:t>Privacy en Gegevensbescherming</a:t>
            </a:r>
          </a:p>
        </p:txBody>
      </p:sp>
    </p:spTree>
    <p:extLst>
      <p:ext uri="{BB962C8B-B14F-4D97-AF65-F5344CB8AC3E}">
        <p14:creationId xmlns:p14="http://schemas.microsoft.com/office/powerpoint/2010/main" val="413874375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0EF827-6C1C-43A7-849B-6F39CC1D4514}"/>
              </a:ext>
            </a:extLst>
          </p:cNvPr>
          <p:cNvSpPr>
            <a:spLocks noGrp="1"/>
          </p:cNvSpPr>
          <p:nvPr>
            <p:ph type="title"/>
          </p:nvPr>
        </p:nvSpPr>
        <p:spPr>
          <a:xfrm>
            <a:off x="677334" y="609600"/>
            <a:ext cx="8596668" cy="856891"/>
          </a:xfrm>
        </p:spPr>
        <p:txBody>
          <a:bodyPr/>
          <a:lstStyle/>
          <a:p>
            <a:r>
              <a:rPr lang="nl-NL" dirty="0"/>
              <a:t>(1) Persoonsgegeven</a:t>
            </a:r>
          </a:p>
        </p:txBody>
      </p:sp>
      <p:sp>
        <p:nvSpPr>
          <p:cNvPr id="3" name="Tijdelijke aanduiding voor inhoud 2">
            <a:extLst>
              <a:ext uri="{FF2B5EF4-FFF2-40B4-BE49-F238E27FC236}">
                <a16:creationId xmlns:a16="http://schemas.microsoft.com/office/drawing/2014/main" id="{CF58A55E-53DC-4A5C-B149-08AB5F2B58CB}"/>
              </a:ext>
            </a:extLst>
          </p:cNvPr>
          <p:cNvSpPr>
            <a:spLocks noGrp="1"/>
          </p:cNvSpPr>
          <p:nvPr>
            <p:ph idx="1"/>
          </p:nvPr>
        </p:nvSpPr>
        <p:spPr>
          <a:xfrm>
            <a:off x="677334" y="1406107"/>
            <a:ext cx="8596668" cy="5089584"/>
          </a:xfrm>
        </p:spPr>
        <p:txBody>
          <a:bodyPr>
            <a:normAutofit fontScale="77500" lnSpcReduction="20000"/>
          </a:bodyPr>
          <a:lstStyle/>
          <a:p>
            <a:pPr marL="342900" lvl="0" indent="-342900">
              <a:lnSpc>
                <a:spcPct val="107000"/>
              </a:lnSpc>
              <a:buFont typeface="Calibri" panose="020F0502020204030204" pitchFamily="34" charset="0"/>
              <a:buChar char="-"/>
            </a:pPr>
            <a:r>
              <a:rPr lang="nl-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Dat kan zijn een direct persoonsgegeven of een indirect persoonsgegeven. Een direct persoonsgegeven is bijvoorbeeld iemands naam. Een indirect gegeven is een specifiek detail aan iemand, bijvoorbeeld: ‘het zeilmeisje wilde de hele wereld over, maar de rechter verbood het haar’. In dit verband is ‘het zeilmeisje’ voldoende om iemand, namelijk Laura Dekker, te identificeren. </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nl-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Het gaat zowel om privé als publieke gegevens. Ook de term ‘die persoon daar, naast de lantaarnpaal, met de oranje stropdas’ is een persoonsgegeven. Of het gegeven dus publiekelijk toegankelijk en openbaar is of niet, of het gegeven een feit van algemene bekendheid is of niet, een gegeven zal als ‘persoonsgegeven’ hebben te gelden als er iemand mee geïdentificeerd kan worden. Daarvoor is het niet nodig dat je ook de naam van de persoon met de oranje stropdas weet.</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nl-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Het gaat om gevoelige informatie (Meneer De Wit heeft prostaatkanker), maar een persoonsgegeven kan ook hele gewone informatie bevatten - zoals het feit dat iemand een oranje stropdas draagt. De gevoeligheid van een gegeven doet er in dit opzicht dus niet toe – wel is het zo dat bij de verwerking van gevoelige gegevens aan meer voorwaarden moet worden voldaan.</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nl-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Het gaat om </a:t>
            </a:r>
            <a:r>
              <a:rPr lang="nl-NL"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identificerende</a:t>
            </a:r>
            <a:r>
              <a:rPr lang="nl-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gegevens, informatie waarmee je iemand direct kan identificeren, maar ook om </a:t>
            </a:r>
            <a:r>
              <a:rPr lang="nl-NL"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identificeerbare </a:t>
            </a:r>
            <a:r>
              <a:rPr lang="nl-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gegevens. Die laatste zijn bijvoorbeeld gegevens die op dit moment nog niemand identificeren, maar dat op termijn wel kunnen doen. Stel, je hebt twee databases die op zichzelf niemand uniek kunnen identificeren, maar als ze worden samengevoegd wel, dan kan het zijn dat ook de afzonderlijke databases moeten worden gezien als bevattende persoonsgegevens, nog voordat ze daadwerkelijk worden gekoppeld.</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nl-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Niet alleen de ‘identificeerbaarheid’ is van belang, ook de ‘individualiseerbaarheid’ van mensen is essentieel. Stel, je hebt een profiel van iemand gemaakt, bijvoorbeeld door informatie die je online verzamelt via cookies, maar je weet niet precies wie het is. Toch kan je die persoon wel individueel tracken en daarop bepaalde handelingen ondernemen, zoals het aanbieden van gepersonaliseerde advertenties of content. Dan vallen de gegevens in principe ook onder het begrip ‘persoonsgegeven’. </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3850054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0B4AE-F64C-4BEE-94D3-5ABE5570E871}"/>
              </a:ext>
            </a:extLst>
          </p:cNvPr>
          <p:cNvSpPr>
            <a:spLocks noGrp="1"/>
          </p:cNvSpPr>
          <p:nvPr>
            <p:ph type="title"/>
          </p:nvPr>
        </p:nvSpPr>
        <p:spPr/>
        <p:txBody>
          <a:bodyPr>
            <a:normAutofit fontScale="90000"/>
          </a:bodyPr>
          <a:lstStyle/>
          <a:p>
            <a:r>
              <a:rPr lang="nl-NL" dirty="0"/>
              <a:t>(2) Verwerken</a:t>
            </a:r>
            <a:br>
              <a:rPr lang="nl-NL" dirty="0"/>
            </a:br>
            <a:br>
              <a:rPr lang="nl-NL"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3C966076-7889-4B33-9F62-E2AD401A4CDD}"/>
              </a:ext>
            </a:extLst>
          </p:cNvPr>
          <p:cNvSpPr>
            <a:spLocks noGrp="1"/>
          </p:cNvSpPr>
          <p:nvPr>
            <p:ph idx="1"/>
          </p:nvPr>
        </p:nvSpPr>
        <p:spPr/>
        <p:txBody>
          <a:bodyPr>
            <a:normAutofit/>
          </a:bodyPr>
          <a:lstStyle/>
          <a:p>
            <a:r>
              <a:rPr lang="en-US" sz="1800" b="0" i="0" u="none" strike="noStrike" baseline="0" dirty="0">
                <a:solidFill>
                  <a:schemeClr val="bg1"/>
                </a:solidFill>
                <a:latin typeface="EUAlbertina"/>
              </a:rPr>
              <a:t>Article 4 (2) ‘processing’ means any operation or set of operations which is performed on personal data or on sets of personal data, whether or not by automated means, such as collection, recording, </a:t>
            </a:r>
            <a:r>
              <a:rPr lang="en-US" sz="1800" b="0" i="0" u="none" strike="noStrike" baseline="0" dirty="0" err="1">
                <a:solidFill>
                  <a:schemeClr val="bg1"/>
                </a:solidFill>
                <a:latin typeface="EUAlbertina"/>
              </a:rPr>
              <a:t>organisation</a:t>
            </a:r>
            <a:r>
              <a:rPr lang="en-US" sz="1800" b="0" i="0" u="none" strike="noStrike" baseline="0" dirty="0">
                <a:solidFill>
                  <a:schemeClr val="bg1"/>
                </a:solidFill>
                <a:latin typeface="EUAlbertina"/>
              </a:rPr>
              <a:t>, structuring, storage, adaptation or alteration, retrieval, consultation, use, disclosure by transmission, dissemination or otherwise making available, alignment or combination, restriction, erasure or destruction; </a:t>
            </a:r>
          </a:p>
          <a:p>
            <a:r>
              <a:rPr lang="en-US" sz="1800" b="0" i="1" u="none" strike="noStrike" baseline="0" dirty="0">
                <a:solidFill>
                  <a:schemeClr val="bg1"/>
                </a:solidFill>
                <a:latin typeface="EUAlbertina"/>
              </a:rPr>
              <a:t>Article 2 </a:t>
            </a:r>
            <a:r>
              <a:rPr lang="en-US" sz="1800" i="0" u="none" strike="noStrike" baseline="0" dirty="0">
                <a:solidFill>
                  <a:schemeClr val="bg1"/>
                </a:solidFill>
                <a:latin typeface="EUAlbertina"/>
              </a:rPr>
              <a:t>Material scope </a:t>
            </a:r>
          </a:p>
          <a:p>
            <a:r>
              <a:rPr lang="en-US" sz="1800" b="0" i="0" u="none" strike="noStrike" baseline="0" dirty="0">
                <a:solidFill>
                  <a:schemeClr val="bg1"/>
                </a:solidFill>
                <a:latin typeface="EUAlbertina"/>
              </a:rPr>
              <a:t>1.This Regulation applies to the processing of personal data wholly or partly by automated means and to the processing other than by automated means of personal data which form part of a filing system or are intended to form part of a filing system. </a:t>
            </a:r>
            <a:endParaRPr lang="nl-NL" dirty="0">
              <a:solidFill>
                <a:schemeClr val="bg1"/>
              </a:solidFill>
            </a:endParaRPr>
          </a:p>
        </p:txBody>
      </p:sp>
    </p:spTree>
    <p:extLst>
      <p:ext uri="{BB962C8B-B14F-4D97-AF65-F5344CB8AC3E}">
        <p14:creationId xmlns:p14="http://schemas.microsoft.com/office/powerpoint/2010/main" val="4004604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EFA9D3-3855-4530-808F-C1278229946F}"/>
              </a:ext>
            </a:extLst>
          </p:cNvPr>
          <p:cNvSpPr>
            <a:spLocks noGrp="1"/>
          </p:cNvSpPr>
          <p:nvPr>
            <p:ph type="title"/>
          </p:nvPr>
        </p:nvSpPr>
        <p:spPr/>
        <p:txBody>
          <a:bodyPr/>
          <a:lstStyle/>
          <a:p>
            <a:r>
              <a:rPr lang="nl-NL" dirty="0"/>
              <a:t>(3) Verantwoordelijke, ververwerker</a:t>
            </a:r>
          </a:p>
        </p:txBody>
      </p:sp>
      <p:sp>
        <p:nvSpPr>
          <p:cNvPr id="3" name="Tijdelijke aanduiding voor inhoud 2">
            <a:extLst>
              <a:ext uri="{FF2B5EF4-FFF2-40B4-BE49-F238E27FC236}">
                <a16:creationId xmlns:a16="http://schemas.microsoft.com/office/drawing/2014/main" id="{A5FBB0B0-5A2A-4039-8AD8-A7B038F958A7}"/>
              </a:ext>
            </a:extLst>
          </p:cNvPr>
          <p:cNvSpPr>
            <a:spLocks noGrp="1"/>
          </p:cNvSpPr>
          <p:nvPr>
            <p:ph idx="1"/>
          </p:nvPr>
        </p:nvSpPr>
        <p:spPr/>
        <p:txBody>
          <a:bodyPr/>
          <a:lstStyle/>
          <a:p>
            <a:r>
              <a:rPr lang="en-US" sz="1800" b="0" i="0" u="none" strike="noStrike" baseline="0" dirty="0">
                <a:solidFill>
                  <a:schemeClr val="bg1"/>
                </a:solidFill>
                <a:latin typeface="EUAlbertina"/>
              </a:rPr>
              <a:t>(7) ‘controller’ means the natural or legal person, public authority, agency or other body which, alone or jointly with others, determines the purposes and means of the processing of personal data; where the purposes and means of such processing are determined by Union or Member State law, the controller or the specific criteria for its nomination may be provided for by Union or Member State law; </a:t>
            </a:r>
          </a:p>
          <a:p>
            <a:r>
              <a:rPr lang="en-US" sz="1800" b="0" i="0" u="none" strike="noStrike" baseline="0" dirty="0">
                <a:solidFill>
                  <a:schemeClr val="bg1"/>
                </a:solidFill>
                <a:latin typeface="EUAlbertina"/>
              </a:rPr>
              <a:t>(8) ‘processor’ means a natural or legal person, public authority, agency or other body which processes personal data on behalf of the controller; </a:t>
            </a:r>
            <a:endParaRPr lang="nl-NL" dirty="0">
              <a:solidFill>
                <a:schemeClr val="bg1"/>
              </a:solidFill>
            </a:endParaRPr>
          </a:p>
        </p:txBody>
      </p:sp>
    </p:spTree>
    <p:extLst>
      <p:ext uri="{BB962C8B-B14F-4D97-AF65-F5344CB8AC3E}">
        <p14:creationId xmlns:p14="http://schemas.microsoft.com/office/powerpoint/2010/main" val="350943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EFA9D3-3855-4530-808F-C1278229946F}"/>
              </a:ext>
            </a:extLst>
          </p:cNvPr>
          <p:cNvSpPr>
            <a:spLocks noGrp="1"/>
          </p:cNvSpPr>
          <p:nvPr>
            <p:ph type="title"/>
          </p:nvPr>
        </p:nvSpPr>
        <p:spPr/>
        <p:txBody>
          <a:bodyPr/>
          <a:lstStyle/>
          <a:p>
            <a:r>
              <a:rPr lang="nl-NL" dirty="0"/>
              <a:t>(3) Verantwoordelijke, ververwerker</a:t>
            </a:r>
          </a:p>
        </p:txBody>
      </p:sp>
      <p:sp>
        <p:nvSpPr>
          <p:cNvPr id="3" name="Tijdelijke aanduiding voor inhoud 2">
            <a:extLst>
              <a:ext uri="{FF2B5EF4-FFF2-40B4-BE49-F238E27FC236}">
                <a16:creationId xmlns:a16="http://schemas.microsoft.com/office/drawing/2014/main" id="{A5FBB0B0-5A2A-4039-8AD8-A7B038F958A7}"/>
              </a:ext>
            </a:extLst>
          </p:cNvPr>
          <p:cNvSpPr>
            <a:spLocks noGrp="1"/>
          </p:cNvSpPr>
          <p:nvPr>
            <p:ph idx="1"/>
          </p:nvPr>
        </p:nvSpPr>
        <p:spPr/>
        <p:txBody>
          <a:bodyPr/>
          <a:lstStyle/>
          <a:p>
            <a:r>
              <a:rPr lang="en-US" sz="1800" b="0" i="0" u="none" strike="noStrike" baseline="0" dirty="0">
                <a:solidFill>
                  <a:schemeClr val="bg1"/>
                </a:solidFill>
                <a:latin typeface="Times New Roman" panose="02020603050405020304" pitchFamily="18" charset="0"/>
              </a:rPr>
              <a:t>“alone or jointly with others”</a:t>
            </a:r>
          </a:p>
          <a:p>
            <a:pPr algn="l"/>
            <a:r>
              <a:rPr lang="en-US" sz="1800" b="0" i="0" u="none" strike="noStrike" baseline="0" dirty="0">
                <a:solidFill>
                  <a:schemeClr val="bg1"/>
                </a:solidFill>
                <a:latin typeface="Times New Roman" panose="02020603050405020304" pitchFamily="18" charset="0"/>
              </a:rPr>
              <a:t>the context of joint control the participation of the parties to the joint determination may take different forms and does not need to be equally shared. Indeed, in case of plurality of actors, they may have a very close relationship (sharing, for example, all purposes and means of a processing) or a more loose relationship (for example, sharing only purposes or means, or a part thereof). Therefore, a broad variety of typologies for joint control should be considered and their legal consequences assessed, allowing some flexibility in order to cater for the increasing complexity of current data </a:t>
            </a:r>
            <a:r>
              <a:rPr lang="nl-NL" sz="1800" b="0" i="0" u="none" strike="noStrike" baseline="0" dirty="0">
                <a:solidFill>
                  <a:schemeClr val="bg1"/>
                </a:solidFill>
                <a:latin typeface="Times New Roman" panose="02020603050405020304" pitchFamily="18" charset="0"/>
              </a:rPr>
              <a:t>processing </a:t>
            </a:r>
            <a:r>
              <a:rPr lang="nl-NL" sz="1800" b="0" i="0" u="none" strike="noStrike" baseline="0" dirty="0" err="1">
                <a:solidFill>
                  <a:schemeClr val="bg1"/>
                </a:solidFill>
                <a:latin typeface="Times New Roman" panose="02020603050405020304" pitchFamily="18" charset="0"/>
              </a:rPr>
              <a:t>reality</a:t>
            </a:r>
            <a:r>
              <a:rPr lang="nl-NL" sz="1800" b="0" i="0" u="none" strike="noStrike" baseline="0" dirty="0">
                <a:solidFill>
                  <a:schemeClr val="bg1"/>
                </a:solidFill>
                <a:latin typeface="Times New Roman" panose="02020603050405020304" pitchFamily="18" charset="0"/>
              </a:rPr>
              <a:t>.</a:t>
            </a:r>
            <a:endParaRPr lang="nl-NL" dirty="0">
              <a:solidFill>
                <a:schemeClr val="bg1"/>
              </a:solidFill>
            </a:endParaRPr>
          </a:p>
        </p:txBody>
      </p:sp>
    </p:spTree>
    <p:extLst>
      <p:ext uri="{BB962C8B-B14F-4D97-AF65-F5344CB8AC3E}">
        <p14:creationId xmlns:p14="http://schemas.microsoft.com/office/powerpoint/2010/main" val="187253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EFA9D3-3855-4530-808F-C1278229946F}"/>
              </a:ext>
            </a:extLst>
          </p:cNvPr>
          <p:cNvSpPr>
            <a:spLocks noGrp="1"/>
          </p:cNvSpPr>
          <p:nvPr>
            <p:ph type="title"/>
          </p:nvPr>
        </p:nvSpPr>
        <p:spPr/>
        <p:txBody>
          <a:bodyPr/>
          <a:lstStyle/>
          <a:p>
            <a:r>
              <a:rPr lang="nl-NL" dirty="0"/>
              <a:t>(3) Verantwoordelijke, ververwerker</a:t>
            </a:r>
          </a:p>
        </p:txBody>
      </p:sp>
      <p:sp>
        <p:nvSpPr>
          <p:cNvPr id="3" name="Tijdelijke aanduiding voor inhoud 2">
            <a:extLst>
              <a:ext uri="{FF2B5EF4-FFF2-40B4-BE49-F238E27FC236}">
                <a16:creationId xmlns:a16="http://schemas.microsoft.com/office/drawing/2014/main" id="{A5FBB0B0-5A2A-4039-8AD8-A7B038F958A7}"/>
              </a:ext>
            </a:extLst>
          </p:cNvPr>
          <p:cNvSpPr>
            <a:spLocks noGrp="1"/>
          </p:cNvSpPr>
          <p:nvPr>
            <p:ph idx="1"/>
          </p:nvPr>
        </p:nvSpPr>
        <p:spPr/>
        <p:txBody>
          <a:bodyPr>
            <a:normAutofit lnSpcReduction="10000"/>
          </a:bodyPr>
          <a:lstStyle/>
          <a:p>
            <a:pPr algn="l"/>
            <a:r>
              <a:rPr lang="en-US" sz="1800" b="0" i="0" u="none" strike="noStrike" baseline="0" dirty="0">
                <a:solidFill>
                  <a:schemeClr val="bg1"/>
                </a:solidFill>
                <a:latin typeface="Times New Roman" panose="02020603050405020304" pitchFamily="18" charset="0"/>
              </a:rPr>
              <a:t>Therefore, two basic conditions for qualifying as processor are on the one hand being a separate legal entity with respect to the controller and on the other hand processing personal data on his behalf. This processing activity may be limited to a very specific task or context or may be more general and extended.</a:t>
            </a:r>
          </a:p>
          <a:p>
            <a:pPr algn="l"/>
            <a:r>
              <a:rPr lang="nl-NL" sz="1800" b="0" i="1" u="none" strike="noStrike" baseline="0" dirty="0" err="1">
                <a:solidFill>
                  <a:schemeClr val="bg1"/>
                </a:solidFill>
                <a:latin typeface="Times New Roman" panose="02020603050405020304" pitchFamily="18" charset="0"/>
              </a:rPr>
              <a:t>Plurality</a:t>
            </a:r>
            <a:r>
              <a:rPr lang="nl-NL" sz="1800" b="0" i="1" u="none" strike="noStrike" baseline="0" dirty="0">
                <a:solidFill>
                  <a:schemeClr val="bg1"/>
                </a:solidFill>
                <a:latin typeface="Times New Roman" panose="02020603050405020304" pitchFamily="18" charset="0"/>
              </a:rPr>
              <a:t> of processors: </a:t>
            </a:r>
            <a:r>
              <a:rPr lang="en-US" sz="1800" b="0" i="0" u="none" strike="noStrike" baseline="0" dirty="0">
                <a:solidFill>
                  <a:schemeClr val="bg1"/>
                </a:solidFill>
                <a:latin typeface="Times New Roman" panose="02020603050405020304" pitchFamily="18" charset="0"/>
              </a:rPr>
              <a:t>It increasingly happens that processing of personal data is outsourced by a controller to several data processors. These processors may have a direct relationship with the data controller, or be sub-contractors to which the processors have delegated part of the processing activities entrusted to them. These complex (multi-level or diffused) structures of processing personal data are increasing with new technologies and some national laws explicitly refer to them. Nothing in the Directive prevents that on account of organizational requirements, several entities may be designated as data processors or (sub-)processors also by subdividing the relevant tasks. However, all of them are to abide by the instructions given by the data controller in carrying out the processing.</a:t>
            </a:r>
            <a:endParaRPr lang="nl-NL" dirty="0">
              <a:solidFill>
                <a:schemeClr val="bg1"/>
              </a:solidFill>
            </a:endParaRPr>
          </a:p>
        </p:txBody>
      </p:sp>
    </p:spTree>
    <p:extLst>
      <p:ext uri="{BB962C8B-B14F-4D97-AF65-F5344CB8AC3E}">
        <p14:creationId xmlns:p14="http://schemas.microsoft.com/office/powerpoint/2010/main" val="121501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363FE8-2034-4825-8F21-18BE3231C3B6}"/>
              </a:ext>
            </a:extLst>
          </p:cNvPr>
          <p:cNvSpPr>
            <a:spLocks noGrp="1"/>
          </p:cNvSpPr>
          <p:nvPr>
            <p:ph type="title"/>
          </p:nvPr>
        </p:nvSpPr>
        <p:spPr/>
        <p:txBody>
          <a:bodyPr/>
          <a:lstStyle/>
          <a:p>
            <a:r>
              <a:rPr lang="nl-NL" dirty="0"/>
              <a:t>(4) EU recht</a:t>
            </a:r>
            <a:br>
              <a:rPr lang="nl-NL"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FAF8B95E-F473-4E98-A3F6-49C445C3E0CB}"/>
              </a:ext>
            </a:extLst>
          </p:cNvPr>
          <p:cNvSpPr>
            <a:spLocks noGrp="1"/>
          </p:cNvSpPr>
          <p:nvPr>
            <p:ph idx="1"/>
          </p:nvPr>
        </p:nvSpPr>
        <p:spPr>
          <a:xfrm>
            <a:off x="677334" y="1708031"/>
            <a:ext cx="8596668" cy="4333332"/>
          </a:xfrm>
        </p:spPr>
        <p:txBody>
          <a:bodyPr>
            <a:normAutofit lnSpcReduction="10000"/>
          </a:bodyPr>
          <a:lstStyle/>
          <a:p>
            <a:r>
              <a:rPr lang="en-US" sz="1800" b="0" i="1" u="none" strike="noStrike" baseline="0" dirty="0">
                <a:solidFill>
                  <a:schemeClr val="bg1"/>
                </a:solidFill>
                <a:latin typeface="EUAlbertina"/>
              </a:rPr>
              <a:t>Article 3 </a:t>
            </a:r>
            <a:r>
              <a:rPr lang="en-US" sz="1800" b="1" i="0" u="none" strike="noStrike" baseline="0" dirty="0">
                <a:solidFill>
                  <a:schemeClr val="bg1"/>
                </a:solidFill>
                <a:latin typeface="EUAlbertina"/>
              </a:rPr>
              <a:t>Territorial scope </a:t>
            </a:r>
          </a:p>
          <a:p>
            <a:r>
              <a:rPr lang="en-US" sz="1800" b="0" i="0" u="none" strike="noStrike" baseline="0" dirty="0">
                <a:solidFill>
                  <a:schemeClr val="bg1"/>
                </a:solidFill>
                <a:latin typeface="EUAlbertina"/>
              </a:rPr>
              <a:t>1.This Regulation applies to the processing of personal data in the context of the activities of an establishment of a controller or a processor in the Union, regardless of whether the processing takes place in the Union or not. </a:t>
            </a:r>
          </a:p>
          <a:p>
            <a:r>
              <a:rPr lang="en-US" sz="1800" b="0" i="0" u="none" strike="noStrike" baseline="0" dirty="0">
                <a:solidFill>
                  <a:schemeClr val="bg1"/>
                </a:solidFill>
                <a:latin typeface="EUAlbertina"/>
              </a:rPr>
              <a:t>2.This Regulation applies to the processing of personal data of data subjects who are in the Union by a controller or processor not established in the Union, where the processing activities are related to: </a:t>
            </a:r>
          </a:p>
          <a:p>
            <a:r>
              <a:rPr lang="en-US" sz="1800" b="0" i="0" u="none" strike="noStrike" baseline="0" dirty="0">
                <a:solidFill>
                  <a:schemeClr val="bg1"/>
                </a:solidFill>
                <a:latin typeface="EUAlbertina"/>
              </a:rPr>
              <a:t>(a) the offering of goods or services, irrespective of whether a payment of the data subject is required, to such data subjects in the Union; or </a:t>
            </a:r>
          </a:p>
          <a:p>
            <a:r>
              <a:rPr lang="en-US" sz="1800" b="0" i="0" u="none" strike="noStrike" baseline="0" dirty="0">
                <a:solidFill>
                  <a:schemeClr val="bg1"/>
                </a:solidFill>
                <a:latin typeface="EUAlbertina"/>
              </a:rPr>
              <a:t>(b) the monitoring of their </a:t>
            </a:r>
            <a:r>
              <a:rPr lang="en-US" sz="1800" b="0" i="0" u="none" strike="noStrike" baseline="0" dirty="0" err="1">
                <a:solidFill>
                  <a:schemeClr val="bg1"/>
                </a:solidFill>
                <a:latin typeface="EUAlbertina"/>
              </a:rPr>
              <a:t>behaviour</a:t>
            </a:r>
            <a:r>
              <a:rPr lang="en-US" sz="1800" b="0" i="0" u="none" strike="noStrike" baseline="0" dirty="0">
                <a:solidFill>
                  <a:schemeClr val="bg1"/>
                </a:solidFill>
                <a:latin typeface="EUAlbertina"/>
              </a:rPr>
              <a:t> as far as their </a:t>
            </a:r>
            <a:r>
              <a:rPr lang="en-US" sz="1800" b="0" i="0" u="none" strike="noStrike" baseline="0" dirty="0" err="1">
                <a:solidFill>
                  <a:schemeClr val="bg1"/>
                </a:solidFill>
                <a:latin typeface="EUAlbertina"/>
              </a:rPr>
              <a:t>behaviour</a:t>
            </a:r>
            <a:r>
              <a:rPr lang="en-US" sz="1800" b="0" i="0" u="none" strike="noStrike" baseline="0" dirty="0">
                <a:solidFill>
                  <a:schemeClr val="bg1"/>
                </a:solidFill>
                <a:latin typeface="EUAlbertina"/>
              </a:rPr>
              <a:t> takes place within the Union. </a:t>
            </a:r>
          </a:p>
          <a:p>
            <a:r>
              <a:rPr lang="en-US" sz="1800" b="0" i="0" u="none" strike="noStrike" baseline="0" dirty="0">
                <a:solidFill>
                  <a:schemeClr val="bg1"/>
                </a:solidFill>
                <a:latin typeface="EUAlbertina"/>
              </a:rPr>
              <a:t>3.This Regulation applies to the processing of personal data by a controller not established in the Union, but in a place where Member State law applies by virtue of public international law. </a:t>
            </a:r>
            <a:endParaRPr lang="nl-NL" dirty="0">
              <a:solidFill>
                <a:schemeClr val="bg1"/>
              </a:solidFill>
            </a:endParaRPr>
          </a:p>
        </p:txBody>
      </p:sp>
    </p:spTree>
    <p:extLst>
      <p:ext uri="{BB962C8B-B14F-4D97-AF65-F5344CB8AC3E}">
        <p14:creationId xmlns:p14="http://schemas.microsoft.com/office/powerpoint/2010/main" val="118742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363FE8-2034-4825-8F21-18BE3231C3B6}"/>
              </a:ext>
            </a:extLst>
          </p:cNvPr>
          <p:cNvSpPr>
            <a:spLocks noGrp="1"/>
          </p:cNvSpPr>
          <p:nvPr>
            <p:ph type="title"/>
          </p:nvPr>
        </p:nvSpPr>
        <p:spPr/>
        <p:txBody>
          <a:bodyPr/>
          <a:lstStyle/>
          <a:p>
            <a:r>
              <a:rPr lang="nl-NL" dirty="0"/>
              <a:t>(5) Uitzonderingen</a:t>
            </a:r>
            <a:br>
              <a:rPr lang="nl-NL"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FAF8B95E-F473-4E98-A3F6-49C445C3E0CB}"/>
              </a:ext>
            </a:extLst>
          </p:cNvPr>
          <p:cNvSpPr>
            <a:spLocks noGrp="1"/>
          </p:cNvSpPr>
          <p:nvPr>
            <p:ph idx="1"/>
          </p:nvPr>
        </p:nvSpPr>
        <p:spPr/>
        <p:txBody>
          <a:bodyPr>
            <a:normAutofit/>
          </a:bodyPr>
          <a:lstStyle/>
          <a:p>
            <a:r>
              <a:rPr lang="en-US" sz="1800" b="0" i="0" u="none" strike="noStrike" baseline="0" dirty="0">
                <a:solidFill>
                  <a:schemeClr val="bg1"/>
                </a:solidFill>
                <a:latin typeface="EUAlbertina"/>
              </a:rPr>
              <a:t>Article 2 </a:t>
            </a:r>
          </a:p>
          <a:p>
            <a:r>
              <a:rPr lang="en-US" dirty="0">
                <a:solidFill>
                  <a:schemeClr val="bg1"/>
                </a:solidFill>
                <a:latin typeface="EUAlbertina"/>
              </a:rPr>
              <a:t>2</a:t>
            </a:r>
            <a:r>
              <a:rPr lang="en-US" sz="1800" b="0" i="0" u="none" strike="noStrike" baseline="0" dirty="0">
                <a:solidFill>
                  <a:schemeClr val="bg1"/>
                </a:solidFill>
                <a:latin typeface="EUAlbertina"/>
              </a:rPr>
              <a:t>.This Regulation does not apply to the processing of personal data: </a:t>
            </a:r>
          </a:p>
          <a:p>
            <a:r>
              <a:rPr lang="en-US" sz="1800" b="0" i="0" u="none" strike="noStrike" baseline="0" dirty="0">
                <a:solidFill>
                  <a:schemeClr val="bg1"/>
                </a:solidFill>
                <a:latin typeface="EUAlbertina"/>
              </a:rPr>
              <a:t>(a) in the course of an activity which falls outside the scope of Union law; </a:t>
            </a:r>
          </a:p>
          <a:p>
            <a:r>
              <a:rPr lang="en-US" sz="1800" b="0" i="0" u="none" strike="noStrike" baseline="0" dirty="0">
                <a:solidFill>
                  <a:schemeClr val="bg1"/>
                </a:solidFill>
                <a:latin typeface="EUAlbertina"/>
              </a:rPr>
              <a:t>(b) by the Member States when carrying out activities which fall within the scope of Chapter 2 of Title V of the TEU; </a:t>
            </a:r>
          </a:p>
          <a:p>
            <a:r>
              <a:rPr lang="en-US" sz="1800" b="0" i="0" u="none" strike="noStrike" baseline="0" dirty="0">
                <a:solidFill>
                  <a:schemeClr val="bg1"/>
                </a:solidFill>
                <a:latin typeface="EUAlbertina"/>
              </a:rPr>
              <a:t>(c) by a natural person in the course of a purely personal or household activity; </a:t>
            </a:r>
          </a:p>
          <a:p>
            <a:r>
              <a:rPr lang="en-US" sz="1800" b="0" i="0" u="none" strike="noStrike" baseline="0" dirty="0">
                <a:solidFill>
                  <a:schemeClr val="bg1"/>
                </a:solidFill>
                <a:latin typeface="EUAlbertina"/>
              </a:rPr>
              <a:t>(d) by competent authorities for the purposes of the prevention, investigation, detection or prosecution of criminal offences or the execution of criminal penalties, including the safeguarding against and the prevention of threats to public security. </a:t>
            </a:r>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3095794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D14DE-2135-411D-832C-110891589CAC}"/>
              </a:ext>
            </a:extLst>
          </p:cNvPr>
          <p:cNvSpPr>
            <a:spLocks noGrp="1"/>
          </p:cNvSpPr>
          <p:nvPr>
            <p:ph type="title"/>
          </p:nvPr>
        </p:nvSpPr>
        <p:spPr/>
        <p:txBody>
          <a:bodyPr/>
          <a:lstStyle/>
          <a:p>
            <a:r>
              <a:rPr lang="nl-NL" dirty="0"/>
              <a:t>Kernprincipes</a:t>
            </a:r>
          </a:p>
        </p:txBody>
      </p:sp>
      <p:sp>
        <p:nvSpPr>
          <p:cNvPr id="3" name="Tijdelijke aanduiding voor inhoud 2">
            <a:extLst>
              <a:ext uri="{FF2B5EF4-FFF2-40B4-BE49-F238E27FC236}">
                <a16:creationId xmlns:a16="http://schemas.microsoft.com/office/drawing/2014/main" id="{AC3EFE97-EE59-4C83-ABD8-1EB29176F7DF}"/>
              </a:ext>
            </a:extLst>
          </p:cNvPr>
          <p:cNvSpPr>
            <a:spLocks noGrp="1"/>
          </p:cNvSpPr>
          <p:nvPr>
            <p:ph idx="1"/>
          </p:nvPr>
        </p:nvSpPr>
        <p:spPr>
          <a:xfrm>
            <a:off x="677334" y="2160589"/>
            <a:ext cx="8596668" cy="4087811"/>
          </a:xfrm>
        </p:spPr>
        <p:txBody>
          <a:bodyPr>
            <a:normAutofit fontScale="92500" lnSpcReduction="10000"/>
          </a:bodyPr>
          <a:lstStyle/>
          <a:p>
            <a:r>
              <a:rPr lang="en-US" sz="1800" b="0" i="1" u="none" strike="noStrike" baseline="0" dirty="0">
                <a:solidFill>
                  <a:schemeClr val="bg1"/>
                </a:solidFill>
                <a:latin typeface="EUAlbertina"/>
              </a:rPr>
              <a:t>Article 5 </a:t>
            </a:r>
            <a:r>
              <a:rPr lang="en-US" sz="1800" b="1" i="0" u="none" strike="noStrike" baseline="0" dirty="0">
                <a:solidFill>
                  <a:schemeClr val="bg1"/>
                </a:solidFill>
                <a:latin typeface="EUAlbertina"/>
              </a:rPr>
              <a:t>Principles relating to processing of personal data </a:t>
            </a:r>
          </a:p>
          <a:p>
            <a:r>
              <a:rPr lang="en-US" sz="1800" b="0" i="0" u="none" strike="noStrike" baseline="0" dirty="0">
                <a:solidFill>
                  <a:schemeClr val="bg1"/>
                </a:solidFill>
                <a:latin typeface="EUAlbertina"/>
              </a:rPr>
              <a:t>1.Personal data shall be: </a:t>
            </a:r>
          </a:p>
          <a:p>
            <a:r>
              <a:rPr lang="en-US" sz="1800" b="0" i="0" u="none" strike="noStrike" baseline="0" dirty="0">
                <a:solidFill>
                  <a:schemeClr val="bg1"/>
                </a:solidFill>
                <a:latin typeface="EUAlbertina"/>
              </a:rPr>
              <a:t>(a) processed lawfully, fairly and in a transparent manner in relation to the data subject (‘lawfulness, fairness and transparency’); </a:t>
            </a:r>
          </a:p>
          <a:p>
            <a:r>
              <a:rPr lang="en-US" sz="1800" b="0" i="0" u="none" strike="noStrike" baseline="0" dirty="0">
                <a:solidFill>
                  <a:schemeClr val="bg1"/>
                </a:solidFill>
                <a:latin typeface="EUAlbertina"/>
              </a:rPr>
              <a:t>(b) collected for specified, explicit and legitimate purposes and not further processed in a manner that is incompatible with those purposes; further processing for archiving purposes in the public interest, scientific or historical research purposes or statistical purposes shall, in accordance with Article 89(1), not be considered to be incompatible with the initial purposes (‘purpose limitation’); </a:t>
            </a:r>
          </a:p>
          <a:p>
            <a:r>
              <a:rPr lang="en-US" sz="1800" b="0" i="0" u="none" strike="noStrike" baseline="0" dirty="0">
                <a:solidFill>
                  <a:schemeClr val="bg1"/>
                </a:solidFill>
                <a:latin typeface="EUAlbertina"/>
              </a:rPr>
              <a:t>(c) adequate, relevant and limited to what is necessary in relation to the purposes for which they are processed (‘data </a:t>
            </a:r>
            <a:r>
              <a:rPr lang="en-US" sz="1800" b="0" i="0" u="none" strike="noStrike" baseline="0" dirty="0" err="1">
                <a:solidFill>
                  <a:schemeClr val="bg1"/>
                </a:solidFill>
                <a:latin typeface="EUAlbertina"/>
              </a:rPr>
              <a:t>minimisation</a:t>
            </a:r>
            <a:r>
              <a:rPr lang="en-US" sz="1800" b="0" i="0" u="none" strike="noStrike" baseline="0" dirty="0">
                <a:solidFill>
                  <a:schemeClr val="bg1"/>
                </a:solidFill>
                <a:latin typeface="EUAlbertina"/>
              </a:rPr>
              <a:t>’); </a:t>
            </a:r>
          </a:p>
          <a:p>
            <a:r>
              <a:rPr lang="en-US" sz="1800" b="0" i="0" u="none" strike="noStrike" baseline="0" dirty="0">
                <a:solidFill>
                  <a:schemeClr val="bg1"/>
                </a:solidFill>
                <a:latin typeface="EUAlbertina"/>
              </a:rPr>
              <a:t>(d) accurate and, where necessary, kept up to date; every reasonable step must be taken to ensure that personal data that are inaccurate, having regard to the purposes for which they are processed, are erased or rectified without delay (‘accuracy’);</a:t>
            </a:r>
            <a:endParaRPr lang="nl-NL" dirty="0">
              <a:solidFill>
                <a:schemeClr val="bg1"/>
              </a:solidFill>
            </a:endParaRPr>
          </a:p>
        </p:txBody>
      </p:sp>
    </p:spTree>
    <p:extLst>
      <p:ext uri="{BB962C8B-B14F-4D97-AF65-F5344CB8AC3E}">
        <p14:creationId xmlns:p14="http://schemas.microsoft.com/office/powerpoint/2010/main" val="2334968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64E836-5BA2-4CAF-9F48-A530560F2F59}"/>
              </a:ext>
            </a:extLst>
          </p:cNvPr>
          <p:cNvSpPr>
            <a:spLocks noGrp="1"/>
          </p:cNvSpPr>
          <p:nvPr>
            <p:ph type="title"/>
          </p:nvPr>
        </p:nvSpPr>
        <p:spPr/>
        <p:txBody>
          <a:bodyPr/>
          <a:lstStyle/>
          <a:p>
            <a:r>
              <a:rPr lang="nl-NL" dirty="0"/>
              <a:t>Kernprincipes</a:t>
            </a:r>
          </a:p>
        </p:txBody>
      </p:sp>
      <p:sp>
        <p:nvSpPr>
          <p:cNvPr id="3" name="Tijdelijke aanduiding voor inhoud 2">
            <a:extLst>
              <a:ext uri="{FF2B5EF4-FFF2-40B4-BE49-F238E27FC236}">
                <a16:creationId xmlns:a16="http://schemas.microsoft.com/office/drawing/2014/main" id="{BABA48A7-CFE0-432C-A81D-66E5401C69B1}"/>
              </a:ext>
            </a:extLst>
          </p:cNvPr>
          <p:cNvSpPr>
            <a:spLocks noGrp="1"/>
          </p:cNvSpPr>
          <p:nvPr>
            <p:ph idx="1"/>
          </p:nvPr>
        </p:nvSpPr>
        <p:spPr/>
        <p:txBody>
          <a:bodyPr>
            <a:normAutofit lnSpcReduction="10000"/>
          </a:bodyPr>
          <a:lstStyle/>
          <a:p>
            <a:r>
              <a:rPr lang="en-US" sz="1800" b="0" i="0" u="none" strike="noStrike" baseline="0" dirty="0">
                <a:solidFill>
                  <a:schemeClr val="bg1"/>
                </a:solidFill>
                <a:latin typeface="EUAlbertina"/>
              </a:rPr>
              <a:t>(e) kept in a form which permits identification of data subjects for no longer than is necessary for the purposes for which the personal data are processed; personal data may be stored for longer periods insofar as the personal data will be processed solely for archiving purposes in the public interest, scientific or historical research purposes or statistical purposes in accordance with Article 89(1) subject to implementation of the appropriate technical and </a:t>
            </a:r>
            <a:r>
              <a:rPr lang="en-US" sz="1800" b="0" i="0" u="none" strike="noStrike" baseline="0" dirty="0" err="1">
                <a:solidFill>
                  <a:schemeClr val="bg1"/>
                </a:solidFill>
                <a:latin typeface="EUAlbertina"/>
              </a:rPr>
              <a:t>organisational</a:t>
            </a:r>
            <a:r>
              <a:rPr lang="en-US" sz="1800" b="0" i="0" u="none" strike="noStrike" baseline="0" dirty="0">
                <a:solidFill>
                  <a:schemeClr val="bg1"/>
                </a:solidFill>
                <a:latin typeface="EUAlbertina"/>
              </a:rPr>
              <a:t> measures required by this Regulation in order to safeguard the rights and freedoms of the data subject (‘storage limitation’); </a:t>
            </a:r>
          </a:p>
          <a:p>
            <a:r>
              <a:rPr lang="en-US" sz="1800" b="0" i="0" u="none" strike="noStrike" baseline="0" dirty="0">
                <a:solidFill>
                  <a:schemeClr val="bg1"/>
                </a:solidFill>
                <a:latin typeface="EUAlbertina"/>
              </a:rPr>
              <a:t>(f) processed in a manner that ensures appropriate security of the personal data, including protection against </a:t>
            </a:r>
            <a:r>
              <a:rPr lang="en-US" sz="1800" b="0" i="0" u="none" strike="noStrike" baseline="0" dirty="0" err="1">
                <a:solidFill>
                  <a:schemeClr val="bg1"/>
                </a:solidFill>
                <a:latin typeface="EUAlbertina"/>
              </a:rPr>
              <a:t>unauthorised</a:t>
            </a:r>
            <a:r>
              <a:rPr lang="en-US" sz="1800" b="0" i="0" u="none" strike="noStrike" baseline="0" dirty="0">
                <a:solidFill>
                  <a:schemeClr val="bg1"/>
                </a:solidFill>
                <a:latin typeface="EUAlbertina"/>
              </a:rPr>
              <a:t> or unlawful processing and against accidental loss, destruction or damage, using appropriate technical or </a:t>
            </a:r>
            <a:r>
              <a:rPr lang="en-US" sz="1800" b="0" i="0" u="none" strike="noStrike" baseline="0" dirty="0" err="1">
                <a:solidFill>
                  <a:schemeClr val="bg1"/>
                </a:solidFill>
                <a:latin typeface="EUAlbertina"/>
              </a:rPr>
              <a:t>organisational</a:t>
            </a:r>
            <a:r>
              <a:rPr lang="en-US" sz="1800" b="0" i="0" u="none" strike="noStrike" baseline="0" dirty="0">
                <a:solidFill>
                  <a:schemeClr val="bg1"/>
                </a:solidFill>
                <a:latin typeface="EUAlbertina"/>
              </a:rPr>
              <a:t> measures (‘integrity and confidentiality’). </a:t>
            </a:r>
          </a:p>
          <a:p>
            <a:r>
              <a:rPr lang="en-US" sz="1800" b="0" i="0" u="none" strike="noStrike" baseline="0" dirty="0">
                <a:solidFill>
                  <a:schemeClr val="bg1"/>
                </a:solidFill>
                <a:latin typeface="EUAlbertina"/>
              </a:rPr>
              <a:t>2.The controller shall be responsible for, and be able to demonstrate compliance with, paragraph 1 (‘accountability’).</a:t>
            </a:r>
            <a:endParaRPr lang="nl-NL" dirty="0"/>
          </a:p>
        </p:txBody>
      </p:sp>
    </p:spTree>
    <p:extLst>
      <p:ext uri="{BB962C8B-B14F-4D97-AF65-F5344CB8AC3E}">
        <p14:creationId xmlns:p14="http://schemas.microsoft.com/office/powerpoint/2010/main" val="876983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6A8F8-7F62-484D-BDE1-A3B4EE72ABBA}"/>
              </a:ext>
            </a:extLst>
          </p:cNvPr>
          <p:cNvSpPr>
            <a:spLocks noGrp="1"/>
          </p:cNvSpPr>
          <p:nvPr>
            <p:ph type="title"/>
          </p:nvPr>
        </p:nvSpPr>
        <p:spPr/>
        <p:txBody>
          <a:bodyPr/>
          <a:lstStyle/>
          <a:p>
            <a:r>
              <a:rPr lang="nl-NL" dirty="0"/>
              <a:t>Verwerkingsgrond</a:t>
            </a:r>
          </a:p>
        </p:txBody>
      </p:sp>
      <p:sp>
        <p:nvSpPr>
          <p:cNvPr id="3" name="Tijdelijke aanduiding voor inhoud 2">
            <a:extLst>
              <a:ext uri="{FF2B5EF4-FFF2-40B4-BE49-F238E27FC236}">
                <a16:creationId xmlns:a16="http://schemas.microsoft.com/office/drawing/2014/main" id="{AFEAFE08-66A9-4A9D-BFF7-E060C26EFE06}"/>
              </a:ext>
            </a:extLst>
          </p:cNvPr>
          <p:cNvSpPr>
            <a:spLocks noGrp="1"/>
          </p:cNvSpPr>
          <p:nvPr>
            <p:ph idx="1"/>
          </p:nvPr>
        </p:nvSpPr>
        <p:spPr>
          <a:xfrm>
            <a:off x="677334" y="1761688"/>
            <a:ext cx="8596668" cy="4588777"/>
          </a:xfrm>
        </p:spPr>
        <p:txBody>
          <a:bodyPr>
            <a:normAutofit fontScale="92500" lnSpcReduction="20000"/>
          </a:bodyPr>
          <a:lstStyle/>
          <a:p>
            <a:r>
              <a:rPr lang="en-US" sz="1800" b="0" i="1" u="none" strike="noStrike" baseline="0" dirty="0">
                <a:solidFill>
                  <a:schemeClr val="bg1"/>
                </a:solidFill>
                <a:latin typeface="EUAlbertina"/>
              </a:rPr>
              <a:t>Article 6 </a:t>
            </a:r>
            <a:r>
              <a:rPr lang="en-US" sz="1800" b="1" i="0" u="none" strike="noStrike" baseline="0" dirty="0">
                <a:solidFill>
                  <a:schemeClr val="bg1"/>
                </a:solidFill>
                <a:latin typeface="EUAlbertina"/>
              </a:rPr>
              <a:t>Lawfulness of processing </a:t>
            </a:r>
          </a:p>
          <a:p>
            <a:r>
              <a:rPr lang="en-US" sz="1800" b="0" i="0" u="none" strike="noStrike" baseline="0" dirty="0">
                <a:solidFill>
                  <a:schemeClr val="bg1"/>
                </a:solidFill>
                <a:latin typeface="EUAlbertina"/>
              </a:rPr>
              <a:t>1.Processing shall be lawful only if and to the extent that at least one of the following applies: </a:t>
            </a:r>
          </a:p>
          <a:p>
            <a:r>
              <a:rPr lang="en-US" sz="1800" b="0" i="0" u="none" strike="noStrike" baseline="0" dirty="0">
                <a:solidFill>
                  <a:schemeClr val="bg1"/>
                </a:solidFill>
                <a:latin typeface="EUAlbertina"/>
              </a:rPr>
              <a:t>(a) the data subject has given consent to the processing of his or her personal data for one or more specific purposes; </a:t>
            </a:r>
          </a:p>
          <a:p>
            <a:r>
              <a:rPr lang="en-US" sz="1800" b="0" i="0" u="none" strike="noStrike" baseline="0" dirty="0">
                <a:solidFill>
                  <a:schemeClr val="bg1"/>
                </a:solidFill>
                <a:latin typeface="EUAlbertina"/>
              </a:rPr>
              <a:t>(b) processing is necessary for the performance of a contract to which the data subject is party or in order to take steps at the request of the data subject prior to entering into a contract; </a:t>
            </a:r>
          </a:p>
          <a:p>
            <a:r>
              <a:rPr lang="en-US" sz="1800" b="0" i="0" u="none" strike="noStrike" baseline="0" dirty="0">
                <a:solidFill>
                  <a:schemeClr val="bg1"/>
                </a:solidFill>
                <a:latin typeface="EUAlbertina"/>
              </a:rPr>
              <a:t>(c) processing is necessary for compliance with a legal obligation to which the controller is subject; (d) processing is necessary in order to protect the vital interests of the data subject or of another natural person; </a:t>
            </a:r>
          </a:p>
          <a:p>
            <a:r>
              <a:rPr lang="en-US" sz="1800" b="0" i="0" u="none" strike="noStrike" baseline="0" dirty="0">
                <a:solidFill>
                  <a:schemeClr val="bg1"/>
                </a:solidFill>
                <a:latin typeface="EUAlbertina"/>
              </a:rPr>
              <a:t>(e) processing is necessary for the performance of a task carried out in the public interest or in the exercise of official authority vested in the controller; </a:t>
            </a:r>
          </a:p>
          <a:p>
            <a:r>
              <a:rPr lang="en-US" sz="1800" b="0" i="0" u="none" strike="noStrike" baseline="0" dirty="0">
                <a:solidFill>
                  <a:schemeClr val="bg1"/>
                </a:solidFill>
                <a:latin typeface="EUAlbertina"/>
              </a:rPr>
              <a:t>(f) processing is necessary for the purposes of the legitimate interests pursued by the controller or by a third party, except where such interests are overridden by the interests or fundamental rights and freedoms of the data subject which require protection of personal data, in particular where the data subject is a child. </a:t>
            </a:r>
            <a:endParaRPr lang="nl-NL" dirty="0">
              <a:solidFill>
                <a:schemeClr val="bg1"/>
              </a:solidFill>
            </a:endParaRPr>
          </a:p>
        </p:txBody>
      </p:sp>
    </p:spTree>
    <p:extLst>
      <p:ext uri="{BB962C8B-B14F-4D97-AF65-F5344CB8AC3E}">
        <p14:creationId xmlns:p14="http://schemas.microsoft.com/office/powerpoint/2010/main" val="1995515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Overzicht van dit college</a:t>
            </a:r>
            <a:endParaRPr lang="en-US" dirty="0"/>
          </a:p>
        </p:txBody>
      </p:sp>
      <p:sp>
        <p:nvSpPr>
          <p:cNvPr id="3" name="Content Placeholder 2"/>
          <p:cNvSpPr>
            <a:spLocks noGrp="1"/>
          </p:cNvSpPr>
          <p:nvPr>
            <p:ph idx="1"/>
          </p:nvPr>
        </p:nvSpPr>
        <p:spPr/>
        <p:txBody>
          <a:bodyPr/>
          <a:lstStyle/>
          <a:p>
            <a:r>
              <a:rPr lang="nl-NL" dirty="0">
                <a:solidFill>
                  <a:schemeClr val="bg1"/>
                </a:solidFill>
              </a:rPr>
              <a:t>(1) Privacy en gegevensbescherming</a:t>
            </a:r>
          </a:p>
          <a:p>
            <a:r>
              <a:rPr lang="nl-NL" dirty="0">
                <a:solidFill>
                  <a:schemeClr val="bg1"/>
                </a:solidFill>
              </a:rPr>
              <a:t>(2) Pauze</a:t>
            </a:r>
          </a:p>
          <a:p>
            <a:r>
              <a:rPr lang="nl-NL" dirty="0">
                <a:solidFill>
                  <a:schemeClr val="bg1"/>
                </a:solidFill>
              </a:rPr>
              <a:t>(3) Smart meter</a:t>
            </a:r>
          </a:p>
        </p:txBody>
      </p:sp>
    </p:spTree>
    <p:extLst>
      <p:ext uri="{BB962C8B-B14F-4D97-AF65-F5344CB8AC3E}">
        <p14:creationId xmlns:p14="http://schemas.microsoft.com/office/powerpoint/2010/main" val="3426802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88FF1E-19E6-4740-823F-023ECB6F93E7}"/>
              </a:ext>
            </a:extLst>
          </p:cNvPr>
          <p:cNvSpPr>
            <a:spLocks noGrp="1"/>
          </p:cNvSpPr>
          <p:nvPr>
            <p:ph type="title"/>
          </p:nvPr>
        </p:nvSpPr>
        <p:spPr/>
        <p:txBody>
          <a:bodyPr/>
          <a:lstStyle/>
          <a:p>
            <a:r>
              <a:rPr lang="nl-NL" dirty="0"/>
              <a:t>Verwerkingsgrond bijzondere persoonsgegevens</a:t>
            </a:r>
          </a:p>
        </p:txBody>
      </p:sp>
      <p:sp>
        <p:nvSpPr>
          <p:cNvPr id="3" name="Tijdelijke aanduiding voor inhoud 2">
            <a:extLst>
              <a:ext uri="{FF2B5EF4-FFF2-40B4-BE49-F238E27FC236}">
                <a16:creationId xmlns:a16="http://schemas.microsoft.com/office/drawing/2014/main" id="{952476D3-2056-4111-8AE8-94C2A730ABBF}"/>
              </a:ext>
            </a:extLst>
          </p:cNvPr>
          <p:cNvSpPr>
            <a:spLocks noGrp="1"/>
          </p:cNvSpPr>
          <p:nvPr>
            <p:ph idx="1"/>
          </p:nvPr>
        </p:nvSpPr>
        <p:spPr>
          <a:xfrm>
            <a:off x="677334" y="1930401"/>
            <a:ext cx="8596668" cy="4410014"/>
          </a:xfrm>
        </p:spPr>
        <p:txBody>
          <a:bodyPr>
            <a:normAutofit fontScale="77500" lnSpcReduction="20000"/>
          </a:bodyPr>
          <a:lstStyle/>
          <a:p>
            <a:r>
              <a:rPr lang="en-US" sz="1800" b="0" i="1" u="none" strike="noStrike" baseline="0" dirty="0">
                <a:solidFill>
                  <a:schemeClr val="bg1"/>
                </a:solidFill>
                <a:latin typeface="EUAlbertina"/>
              </a:rPr>
              <a:t>Article 9 </a:t>
            </a:r>
            <a:r>
              <a:rPr lang="en-US" sz="1800" b="1" i="0" u="none" strike="noStrike" baseline="0" dirty="0">
                <a:solidFill>
                  <a:schemeClr val="bg1"/>
                </a:solidFill>
                <a:latin typeface="EUAlbertina"/>
              </a:rPr>
              <a:t>Processing of special categories of personal data </a:t>
            </a:r>
          </a:p>
          <a:p>
            <a:r>
              <a:rPr lang="en-US" sz="1800" b="0" i="0" u="none" strike="noStrike" baseline="0" dirty="0">
                <a:solidFill>
                  <a:schemeClr val="bg1"/>
                </a:solidFill>
                <a:latin typeface="EUAlbertina"/>
              </a:rPr>
              <a:t>1.Processing of personal data revealing racial or ethnic origin, political opinions, religious or philosophical beliefs, or trade union membership, and the processing of genetic data, biometric data for the purpose of uniquely identifying a natural person, data concerning health or data concerning a natural person's sex life or sexual orientation shall be prohibited. </a:t>
            </a:r>
          </a:p>
          <a:p>
            <a:r>
              <a:rPr lang="en-US" sz="1800" b="0" i="0" u="none" strike="noStrike" baseline="0" dirty="0">
                <a:solidFill>
                  <a:schemeClr val="bg1"/>
                </a:solidFill>
                <a:latin typeface="EUAlbertina"/>
              </a:rPr>
              <a:t>2.Paragraph 1 shall not apply if one of the following applies: </a:t>
            </a:r>
          </a:p>
          <a:p>
            <a:r>
              <a:rPr lang="en-US" sz="1800" b="0" i="0" u="none" strike="noStrike" baseline="0" dirty="0">
                <a:solidFill>
                  <a:schemeClr val="bg1"/>
                </a:solidFill>
                <a:latin typeface="EUAlbertina"/>
              </a:rPr>
              <a:t>(a) the data subject has given explicit consent to the processing of those personal data for one or more specified purposes, except where Union or Member State law provide that the prohibition referred to in paragraph 1 may not be lifted by the data subject; </a:t>
            </a:r>
          </a:p>
          <a:p>
            <a:r>
              <a:rPr lang="en-US" sz="1800" b="0" i="0" u="none" strike="noStrike" baseline="0" dirty="0">
                <a:solidFill>
                  <a:schemeClr val="bg1"/>
                </a:solidFill>
                <a:latin typeface="EUAlbertina"/>
              </a:rPr>
              <a:t>(b) processing is necessary for the purposes of carrying out the obligations and exercising specific rights of the controller or of the data subject in the field of employment and social security and social protection law in so far as it is </a:t>
            </a:r>
            <a:r>
              <a:rPr lang="en-US" sz="1800" b="0" i="0" u="none" strike="noStrike" baseline="0" dirty="0" err="1">
                <a:solidFill>
                  <a:schemeClr val="bg1"/>
                </a:solidFill>
                <a:latin typeface="EUAlbertina"/>
              </a:rPr>
              <a:t>authorised</a:t>
            </a:r>
            <a:r>
              <a:rPr lang="en-US" sz="1800" b="0" i="0" u="none" strike="noStrike" baseline="0" dirty="0">
                <a:solidFill>
                  <a:schemeClr val="bg1"/>
                </a:solidFill>
                <a:latin typeface="EUAlbertina"/>
              </a:rPr>
              <a:t> by Union or Member State law or a collective agreement pursuant to Member State law providing for appropriate safeguards for the fundamental rights and the interests of the data subject; </a:t>
            </a:r>
          </a:p>
          <a:p>
            <a:r>
              <a:rPr lang="en-US" sz="1800" b="0" i="0" u="none" strike="noStrike" baseline="0" dirty="0">
                <a:solidFill>
                  <a:schemeClr val="bg1"/>
                </a:solidFill>
                <a:latin typeface="EUAlbertina"/>
              </a:rPr>
              <a:t>(c) processing is necessary to protect the vital interests of the data subject or of another natural person where the data subject is physically or legally incapable of giving consent; </a:t>
            </a:r>
          </a:p>
          <a:p>
            <a:r>
              <a:rPr lang="en-US" sz="1800" b="0" i="0" u="none" strike="noStrike" baseline="0" dirty="0">
                <a:solidFill>
                  <a:schemeClr val="bg1"/>
                </a:solidFill>
                <a:latin typeface="EUAlbertina"/>
              </a:rPr>
              <a:t>(d) processing is carried out in the course of its legitimate activities with appropriate safeguards by a foundation, association or any other not-for-profit body with a political, philosophical, religious or trade union aim and on condition that the processing relates solely to the members or to former members of the body or to persons who have regular contact with it in connection with its purposes and that the personal data are not disclosed outside that body without the consent of the data subjects; </a:t>
            </a:r>
            <a:endParaRPr lang="nl-NL" dirty="0">
              <a:solidFill>
                <a:schemeClr val="bg1"/>
              </a:solidFill>
            </a:endParaRPr>
          </a:p>
        </p:txBody>
      </p:sp>
    </p:spTree>
    <p:extLst>
      <p:ext uri="{BB962C8B-B14F-4D97-AF65-F5344CB8AC3E}">
        <p14:creationId xmlns:p14="http://schemas.microsoft.com/office/powerpoint/2010/main" val="1086643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E565E2-793B-4BAA-8989-E414745A50F8}"/>
              </a:ext>
            </a:extLst>
          </p:cNvPr>
          <p:cNvSpPr>
            <a:spLocks noGrp="1"/>
          </p:cNvSpPr>
          <p:nvPr>
            <p:ph type="title"/>
          </p:nvPr>
        </p:nvSpPr>
        <p:spPr/>
        <p:txBody>
          <a:bodyPr/>
          <a:lstStyle/>
          <a:p>
            <a:r>
              <a:rPr lang="nl-NL" dirty="0"/>
              <a:t>Verwerkingsgrond bijzondere persoonsgegevens</a:t>
            </a:r>
          </a:p>
        </p:txBody>
      </p:sp>
      <p:sp>
        <p:nvSpPr>
          <p:cNvPr id="3" name="Tijdelijke aanduiding voor inhoud 2">
            <a:extLst>
              <a:ext uri="{FF2B5EF4-FFF2-40B4-BE49-F238E27FC236}">
                <a16:creationId xmlns:a16="http://schemas.microsoft.com/office/drawing/2014/main" id="{C17156A2-01C3-434B-ACF6-CECA472091BB}"/>
              </a:ext>
            </a:extLst>
          </p:cNvPr>
          <p:cNvSpPr>
            <a:spLocks noGrp="1"/>
          </p:cNvSpPr>
          <p:nvPr>
            <p:ph idx="1"/>
          </p:nvPr>
        </p:nvSpPr>
        <p:spPr>
          <a:xfrm>
            <a:off x="677334" y="2160589"/>
            <a:ext cx="8596668" cy="4464498"/>
          </a:xfrm>
        </p:spPr>
        <p:txBody>
          <a:bodyPr>
            <a:normAutofit fontScale="77500" lnSpcReduction="20000"/>
          </a:bodyPr>
          <a:lstStyle/>
          <a:p>
            <a:r>
              <a:rPr lang="en-US" sz="1800" b="0" i="0" u="none" strike="noStrike" baseline="0" dirty="0">
                <a:solidFill>
                  <a:schemeClr val="bg1"/>
                </a:solidFill>
                <a:latin typeface="EUAlbertina"/>
              </a:rPr>
              <a:t>(e) processing relates to personal data which are manifestly made public by the data subject; </a:t>
            </a:r>
          </a:p>
          <a:p>
            <a:r>
              <a:rPr lang="en-US" sz="1800" b="0" i="0" u="none" strike="noStrike" baseline="0" dirty="0">
                <a:solidFill>
                  <a:schemeClr val="bg1"/>
                </a:solidFill>
                <a:latin typeface="EUAlbertina"/>
              </a:rPr>
              <a:t>(f) processing is necessary for the establishment, exercise or </a:t>
            </a:r>
            <a:r>
              <a:rPr lang="en-US" sz="1800" b="0" i="0" u="none" strike="noStrike" baseline="0" dirty="0" err="1">
                <a:solidFill>
                  <a:schemeClr val="bg1"/>
                </a:solidFill>
                <a:latin typeface="EUAlbertina"/>
              </a:rPr>
              <a:t>defence</a:t>
            </a:r>
            <a:r>
              <a:rPr lang="en-US" sz="1800" b="0" i="0" u="none" strike="noStrike" baseline="0" dirty="0">
                <a:solidFill>
                  <a:schemeClr val="bg1"/>
                </a:solidFill>
                <a:latin typeface="EUAlbertina"/>
              </a:rPr>
              <a:t> of legal claims or whenever courts are acting in their judicial capacity; </a:t>
            </a:r>
          </a:p>
          <a:p>
            <a:r>
              <a:rPr lang="en-US" sz="1800" b="0" i="0" u="none" strike="noStrike" baseline="0" dirty="0">
                <a:solidFill>
                  <a:schemeClr val="bg1"/>
                </a:solidFill>
                <a:latin typeface="EUAlbertina"/>
              </a:rPr>
              <a:t>(g) processing is necessary for reasons of substantial public interest, on the basis of Union or Member State law which shall be proportionate to the aim pursued, respect the essence of the right to data protection and provide for suitable and specific measures to safeguard the fundamental rights and the interests of the data subject; </a:t>
            </a:r>
          </a:p>
          <a:p>
            <a:r>
              <a:rPr lang="en-US" sz="1800" b="0" i="0" u="none" strike="noStrike" baseline="0" dirty="0">
                <a:solidFill>
                  <a:schemeClr val="bg1"/>
                </a:solidFill>
                <a:latin typeface="EUAlbertina"/>
              </a:rPr>
              <a:t>(h) processing is necessary for the purposes of preventive or occupational medicine, for the assessment of the working capacity of the employee, medical diagnosis, the provision of health or social care or treatment or the management of health or social care systems and services on the basis of Union or Member State law or pursuant to contract with a health professional and subject to the conditions and safeguards referred to in paragraph 3; </a:t>
            </a:r>
          </a:p>
          <a:p>
            <a:r>
              <a:rPr lang="en-US" sz="1800" b="0" i="0" u="none" strike="noStrike" baseline="0" dirty="0">
                <a:solidFill>
                  <a:schemeClr val="bg1"/>
                </a:solidFill>
                <a:latin typeface="EUAlbertina"/>
              </a:rPr>
              <a:t>(</a:t>
            </a:r>
            <a:r>
              <a:rPr lang="en-US" sz="1800" b="0" i="0" u="none" strike="noStrike" baseline="0" dirty="0" err="1">
                <a:solidFill>
                  <a:schemeClr val="bg1"/>
                </a:solidFill>
                <a:latin typeface="EUAlbertina"/>
              </a:rPr>
              <a:t>i</a:t>
            </a:r>
            <a:r>
              <a:rPr lang="en-US" sz="1800" b="0" i="0" u="none" strike="noStrike" baseline="0" dirty="0">
                <a:solidFill>
                  <a:schemeClr val="bg1"/>
                </a:solidFill>
                <a:latin typeface="EUAlbertina"/>
              </a:rPr>
              <a:t>) processing is necessary for reasons of public interest in the area of public health, such as protecting against serious cross-border threats to health or ensuring high standards of quality and safety of health care and of medicinal products or medical devices, on the basis of Union or Member State law which provides for suitable and specific measures to safeguard the rights and freedoms of the data subject, in particular professional secrecy;</a:t>
            </a:r>
          </a:p>
          <a:p>
            <a:r>
              <a:rPr lang="en-US" sz="1800" b="0" i="0" u="none" strike="noStrike" baseline="0" dirty="0">
                <a:solidFill>
                  <a:schemeClr val="bg1"/>
                </a:solidFill>
                <a:latin typeface="EUAlbertina"/>
              </a:rPr>
              <a:t>(j) processing is necessary for archiving purposes in the public interest, scientific or historical research purposes or statistical purposes in accordance with Article 89(1) based on Union or Member State law which shall be proportionate to the aim pursued, respect the essence of the right to data protection and provide for suitable and specific measures to safeguard the fundamental rights and the interests of the data subject. </a:t>
            </a:r>
            <a:endParaRPr lang="nl-NL" dirty="0">
              <a:solidFill>
                <a:schemeClr val="bg1"/>
              </a:solidFill>
            </a:endParaRPr>
          </a:p>
        </p:txBody>
      </p:sp>
    </p:spTree>
    <p:extLst>
      <p:ext uri="{BB962C8B-B14F-4D97-AF65-F5344CB8AC3E}">
        <p14:creationId xmlns:p14="http://schemas.microsoft.com/office/powerpoint/2010/main" val="3840998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FA64F-CE2D-4767-87B8-6E1421C7761F}"/>
              </a:ext>
            </a:extLst>
          </p:cNvPr>
          <p:cNvSpPr>
            <a:spLocks noGrp="1"/>
          </p:cNvSpPr>
          <p:nvPr>
            <p:ph type="title"/>
          </p:nvPr>
        </p:nvSpPr>
        <p:spPr/>
        <p:txBody>
          <a:bodyPr/>
          <a:lstStyle/>
          <a:p>
            <a:r>
              <a:rPr lang="nl-NL" dirty="0"/>
              <a:t>Consent</a:t>
            </a:r>
          </a:p>
        </p:txBody>
      </p:sp>
      <p:sp>
        <p:nvSpPr>
          <p:cNvPr id="3" name="Tijdelijke aanduiding voor inhoud 2">
            <a:extLst>
              <a:ext uri="{FF2B5EF4-FFF2-40B4-BE49-F238E27FC236}">
                <a16:creationId xmlns:a16="http://schemas.microsoft.com/office/drawing/2014/main" id="{76848388-E441-4D0F-9D82-24473E418FC7}"/>
              </a:ext>
            </a:extLst>
          </p:cNvPr>
          <p:cNvSpPr>
            <a:spLocks noGrp="1"/>
          </p:cNvSpPr>
          <p:nvPr>
            <p:ph idx="1"/>
          </p:nvPr>
        </p:nvSpPr>
        <p:spPr>
          <a:xfrm>
            <a:off x="677334" y="1423358"/>
            <a:ext cx="8596668" cy="4618005"/>
          </a:xfrm>
        </p:spPr>
        <p:txBody>
          <a:bodyPr>
            <a:normAutofit fontScale="85000" lnSpcReduction="10000"/>
          </a:bodyPr>
          <a:lstStyle/>
          <a:p>
            <a:r>
              <a:rPr lang="en-US" sz="1800" b="0" i="0" u="none" strike="noStrike" baseline="0" dirty="0">
                <a:solidFill>
                  <a:schemeClr val="bg1"/>
                </a:solidFill>
                <a:latin typeface="EUAlbertina"/>
              </a:rPr>
              <a:t>Article 4(11) ‘consent’ of the data subject means any freely given, specific, informed and unambiguous indication of the data subject's wishes by which he or she, by a statement or by a clear affirmative action, signifies agreement to the processing of personal data relating to him or her; </a:t>
            </a:r>
          </a:p>
          <a:p>
            <a:r>
              <a:rPr lang="en-US" sz="1800" b="0" i="1" u="none" strike="noStrike" baseline="0" dirty="0">
                <a:solidFill>
                  <a:schemeClr val="bg1"/>
                </a:solidFill>
                <a:latin typeface="EUAlbertina"/>
              </a:rPr>
              <a:t>Article 7 </a:t>
            </a:r>
            <a:r>
              <a:rPr lang="en-US" sz="1800" b="1" i="0" u="none" strike="noStrike" baseline="0" dirty="0">
                <a:solidFill>
                  <a:schemeClr val="bg1"/>
                </a:solidFill>
                <a:latin typeface="EUAlbertina"/>
              </a:rPr>
              <a:t>Conditions for consent </a:t>
            </a:r>
          </a:p>
          <a:p>
            <a:r>
              <a:rPr lang="en-US" sz="1800" b="0" i="0" u="none" strike="noStrike" baseline="0" dirty="0">
                <a:solidFill>
                  <a:schemeClr val="bg1"/>
                </a:solidFill>
                <a:latin typeface="EUAlbertina"/>
              </a:rPr>
              <a:t>1.Where processing is based on consent, the controller shall be able to demonstrate that the data subject has consented to processing of his or her personal data. </a:t>
            </a:r>
          </a:p>
          <a:p>
            <a:r>
              <a:rPr lang="en-US" sz="1800" b="0" i="0" u="none" strike="noStrike" baseline="0" dirty="0">
                <a:solidFill>
                  <a:schemeClr val="bg1"/>
                </a:solidFill>
                <a:latin typeface="EUAlbertina"/>
              </a:rPr>
              <a:t>2.If the data subject's consent is given in the context of a written declaration which also concerns other matters, the request for consent shall be presented in a manner which is clearly distinguishable from the other matters, in an intelligible and easily accessible form, using clear and plain language. Any part of such a declaration which constitutes an infringement of this Regulation shall not be binding. </a:t>
            </a:r>
          </a:p>
          <a:p>
            <a:r>
              <a:rPr lang="en-US" sz="1800" b="0" i="0" u="none" strike="noStrike" baseline="0" dirty="0">
                <a:solidFill>
                  <a:schemeClr val="bg1"/>
                </a:solidFill>
                <a:latin typeface="EUAlbertina"/>
              </a:rPr>
              <a:t>3.The data subject shall have the right to withdraw his or her consent at any time. The withdrawal of consent shall not affect the lawfulness of processing based on consent before its withdrawal. Prior to giving consent, the data subject shall be informed thereof. It shall be as easy to withdraw as to give consent. </a:t>
            </a:r>
          </a:p>
          <a:p>
            <a:r>
              <a:rPr lang="en-US" sz="1800" b="0" i="0" u="none" strike="noStrike" baseline="0" dirty="0">
                <a:solidFill>
                  <a:schemeClr val="bg1"/>
                </a:solidFill>
                <a:latin typeface="EUAlbertina"/>
              </a:rPr>
              <a:t>4.When assessing whether consent is freely given, utmost account shall be taken of whether, </a:t>
            </a:r>
            <a:r>
              <a:rPr lang="en-US" sz="1800" b="0" i="1" u="none" strike="noStrike" baseline="0" dirty="0">
                <a:solidFill>
                  <a:schemeClr val="bg1"/>
                </a:solidFill>
                <a:latin typeface="EUAlbertina"/>
              </a:rPr>
              <a:t>inter alia</a:t>
            </a:r>
            <a:r>
              <a:rPr lang="en-US" sz="1800" b="0" i="0" u="none" strike="noStrike" baseline="0" dirty="0">
                <a:solidFill>
                  <a:schemeClr val="bg1"/>
                </a:solidFill>
                <a:latin typeface="EUAlbertina"/>
              </a:rPr>
              <a:t>, the performance of a contract, including the provision of a service, is conditional on consent to the processing of personal data that is not necessary for the performance of that contract. </a:t>
            </a:r>
            <a:endParaRPr lang="nl-NL" dirty="0">
              <a:solidFill>
                <a:schemeClr val="bg1"/>
              </a:solidFill>
            </a:endParaRPr>
          </a:p>
        </p:txBody>
      </p:sp>
    </p:spTree>
    <p:extLst>
      <p:ext uri="{BB962C8B-B14F-4D97-AF65-F5344CB8AC3E}">
        <p14:creationId xmlns:p14="http://schemas.microsoft.com/office/powerpoint/2010/main" val="3381596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6957F0-802C-4803-88FB-62CD81EF2192}"/>
              </a:ext>
            </a:extLst>
          </p:cNvPr>
          <p:cNvSpPr>
            <a:spLocks noGrp="1"/>
          </p:cNvSpPr>
          <p:nvPr>
            <p:ph type="title"/>
          </p:nvPr>
        </p:nvSpPr>
        <p:spPr/>
        <p:txBody>
          <a:bodyPr/>
          <a:lstStyle/>
          <a:p>
            <a:r>
              <a:rPr lang="nl-NL" dirty="0"/>
              <a:t>Consent</a:t>
            </a:r>
          </a:p>
        </p:txBody>
      </p:sp>
      <p:sp>
        <p:nvSpPr>
          <p:cNvPr id="3" name="Tijdelijke aanduiding voor inhoud 2">
            <a:extLst>
              <a:ext uri="{FF2B5EF4-FFF2-40B4-BE49-F238E27FC236}">
                <a16:creationId xmlns:a16="http://schemas.microsoft.com/office/drawing/2014/main" id="{BA4AE73A-1FD2-48CE-A283-A4495E6223CF}"/>
              </a:ext>
            </a:extLst>
          </p:cNvPr>
          <p:cNvSpPr>
            <a:spLocks noGrp="1"/>
          </p:cNvSpPr>
          <p:nvPr>
            <p:ph idx="1"/>
          </p:nvPr>
        </p:nvSpPr>
        <p:spPr/>
        <p:txBody>
          <a:bodyPr>
            <a:normAutofit fontScale="85000" lnSpcReduction="10000"/>
          </a:bodyPr>
          <a:lstStyle/>
          <a:p>
            <a:r>
              <a:rPr lang="nl-NL" sz="1800" b="0" i="1" u="none" strike="noStrike" baseline="0" dirty="0">
                <a:solidFill>
                  <a:schemeClr val="bg1"/>
                </a:solidFill>
                <a:latin typeface="EUAlbertina"/>
              </a:rPr>
              <a:t>Artikel 8 </a:t>
            </a:r>
            <a:r>
              <a:rPr lang="nl-NL" sz="1800" b="1" i="0" u="none" strike="noStrike" baseline="0" dirty="0">
                <a:solidFill>
                  <a:schemeClr val="bg1"/>
                </a:solidFill>
                <a:latin typeface="EUAlbertina"/>
              </a:rPr>
              <a:t>Voorwaarden voor de toestemming van kinderen met betrekking tot diensten van de informatiemaatschappij </a:t>
            </a:r>
          </a:p>
          <a:p>
            <a:r>
              <a:rPr lang="nl-NL" sz="1800" b="0" i="0" u="none" strike="noStrike" baseline="0" dirty="0">
                <a:solidFill>
                  <a:schemeClr val="bg1"/>
                </a:solidFill>
                <a:latin typeface="EUAlbertina"/>
              </a:rPr>
              <a:t>1.Wanneer artikel 6, lid 1, punt a), van toepassing is in verband met een rechtstreeks aanbod van diensten van de informatiemaatschappij aan een kind, is de verwerking van persoonsgegevens van een kind rechtmatig wanneer het kind ten minste 16 jaar is. Wanneer het kind jonger is dan 16 jaar is zulke verwerking slechts rechtmatig indien en voor zover de toestemming of machtiging tot toestemming in dit verband wordt verleend door de persoon die de ouderlijke verantwoordelijkheid voor het kind draagt. De lidstaten kunnen dienaangaande bij wet voorzien in een lagere leeftijd, op voorwaarde dat die leeftijd niet onder 13 jaar ligt</a:t>
            </a:r>
          </a:p>
          <a:p>
            <a:r>
              <a:rPr lang="nl-NL" sz="1800" b="0" i="0" u="none" strike="noStrike" baseline="0" dirty="0">
                <a:solidFill>
                  <a:schemeClr val="bg1"/>
                </a:solidFill>
                <a:latin typeface="EUAlbertina"/>
              </a:rPr>
              <a:t>2.Met inachtneming van de beschikbare technologie doet de verwerkingsverantwoordelijke redelijke inspanningen om in dergelijke gevallen te controleren of de persoon die de ouderlijke verantwoordelijkheid voor het kind draagt, toestemming heeft gegeven of machtiging tot toestemming heeft verleend. </a:t>
            </a:r>
          </a:p>
          <a:p>
            <a:r>
              <a:rPr lang="nl-NL" sz="1800" b="0" i="0" u="none" strike="noStrike" baseline="0" dirty="0">
                <a:solidFill>
                  <a:schemeClr val="bg1"/>
                </a:solidFill>
                <a:latin typeface="EUAlbertina"/>
              </a:rPr>
              <a:t>3.Lid 1 laat het algemene overeenkomstenrecht van de lidstaten, zoals de regels inzake de geldigheid, de totstandkoming of de gevolgen van overeenkomsten ten opzichte van kinderen, onverlet. </a:t>
            </a:r>
            <a:endParaRPr lang="nl-NL" dirty="0">
              <a:solidFill>
                <a:schemeClr val="bg1"/>
              </a:solidFill>
            </a:endParaRPr>
          </a:p>
        </p:txBody>
      </p:sp>
    </p:spTree>
    <p:extLst>
      <p:ext uri="{BB962C8B-B14F-4D97-AF65-F5344CB8AC3E}">
        <p14:creationId xmlns:p14="http://schemas.microsoft.com/office/powerpoint/2010/main" val="2928236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F828C4-9BBC-4D31-8978-324B3CBB6860}"/>
              </a:ext>
            </a:extLst>
          </p:cNvPr>
          <p:cNvSpPr>
            <a:spLocks noGrp="1"/>
          </p:cNvSpPr>
          <p:nvPr>
            <p:ph type="title"/>
          </p:nvPr>
        </p:nvSpPr>
        <p:spPr/>
        <p:txBody>
          <a:bodyPr/>
          <a:lstStyle/>
          <a:p>
            <a:r>
              <a:rPr lang="nl-NL" dirty="0"/>
              <a:t>Plichten</a:t>
            </a:r>
          </a:p>
        </p:txBody>
      </p:sp>
      <p:graphicFrame>
        <p:nvGraphicFramePr>
          <p:cNvPr id="4" name="Tijdelijke aanduiding voor inhoud 3">
            <a:extLst>
              <a:ext uri="{FF2B5EF4-FFF2-40B4-BE49-F238E27FC236}">
                <a16:creationId xmlns:a16="http://schemas.microsoft.com/office/drawing/2014/main" id="{2197A312-6F1A-4A36-A731-008246AF6F3E}"/>
              </a:ext>
            </a:extLst>
          </p:cNvPr>
          <p:cNvGraphicFramePr>
            <a:graphicFrameLocks noGrp="1"/>
          </p:cNvGraphicFramePr>
          <p:nvPr>
            <p:ph idx="1"/>
            <p:extLst>
              <p:ext uri="{D42A27DB-BD31-4B8C-83A1-F6EECF244321}">
                <p14:modId xmlns:p14="http://schemas.microsoft.com/office/powerpoint/2010/main" val="2136226058"/>
              </p:ext>
            </p:extLst>
          </p:nvPr>
        </p:nvGraphicFramePr>
        <p:xfrm>
          <a:off x="677334" y="2157413"/>
          <a:ext cx="8480954" cy="3943352"/>
        </p:xfrm>
        <a:graphic>
          <a:graphicData uri="http://schemas.openxmlformats.org/drawingml/2006/table">
            <a:tbl>
              <a:tblPr firstRow="1" firstCol="1" bandRow="1">
                <a:tableStyleId>{5C22544A-7EE6-4342-B048-85BDC9FD1C3A}</a:tableStyleId>
              </a:tblPr>
              <a:tblGrid>
                <a:gridCol w="4298334">
                  <a:extLst>
                    <a:ext uri="{9D8B030D-6E8A-4147-A177-3AD203B41FA5}">
                      <a16:colId xmlns:a16="http://schemas.microsoft.com/office/drawing/2014/main" val="3222531503"/>
                    </a:ext>
                  </a:extLst>
                </a:gridCol>
                <a:gridCol w="4182620">
                  <a:extLst>
                    <a:ext uri="{9D8B030D-6E8A-4147-A177-3AD203B41FA5}">
                      <a16:colId xmlns:a16="http://schemas.microsoft.com/office/drawing/2014/main" val="1542712138"/>
                    </a:ext>
                  </a:extLst>
                </a:gridCol>
              </a:tblGrid>
              <a:tr h="563336">
                <a:tc>
                  <a:txBody>
                    <a:bodyPr/>
                    <a:lstStyle/>
                    <a:p>
                      <a:pPr>
                        <a:lnSpc>
                          <a:spcPct val="107000"/>
                        </a:lnSpc>
                        <a:spcAft>
                          <a:spcPts val="800"/>
                        </a:spcAft>
                      </a:pPr>
                      <a:r>
                        <a:rPr lang="en-GB" sz="1600">
                          <a:effectLst/>
                        </a:rPr>
                        <a:t>Applies to data controller</a:t>
                      </a:r>
                      <a:endParaRPr lang="nl-NL" sz="120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7000"/>
                        </a:lnSpc>
                        <a:spcAft>
                          <a:spcPts val="800"/>
                        </a:spcAft>
                      </a:pPr>
                      <a:r>
                        <a:rPr lang="en-GB" sz="1600">
                          <a:effectLst/>
                        </a:rPr>
                        <a:t>Applies to data controller and processor</a:t>
                      </a:r>
                      <a:endParaRPr lang="nl-NL" sz="120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1344486619"/>
                  </a:ext>
                </a:extLst>
              </a:tr>
              <a:tr h="271243">
                <a:tc>
                  <a:txBody>
                    <a:bodyPr/>
                    <a:lstStyle/>
                    <a:p>
                      <a:pPr>
                        <a:lnSpc>
                          <a:spcPct val="107000"/>
                        </a:lnSpc>
                        <a:spcAft>
                          <a:spcPts val="800"/>
                        </a:spcAft>
                      </a:pPr>
                      <a:r>
                        <a:rPr lang="en-GB" sz="1600">
                          <a:effectLst/>
                        </a:rPr>
                        <a:t> </a:t>
                      </a:r>
                      <a:endParaRPr lang="nl-NL" sz="120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7000"/>
                        </a:lnSpc>
                        <a:spcAft>
                          <a:spcPts val="800"/>
                        </a:spcAft>
                      </a:pPr>
                      <a:r>
                        <a:rPr lang="en-GB" sz="1600">
                          <a:effectLst/>
                        </a:rPr>
                        <a:t> </a:t>
                      </a:r>
                      <a:endParaRPr lang="nl-NL" sz="120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2371033491"/>
                  </a:ext>
                </a:extLst>
              </a:tr>
              <a:tr h="271243">
                <a:tc>
                  <a:txBody>
                    <a:bodyPr/>
                    <a:lstStyle/>
                    <a:p>
                      <a:pPr>
                        <a:lnSpc>
                          <a:spcPct val="107000"/>
                        </a:lnSpc>
                        <a:spcAft>
                          <a:spcPts val="800"/>
                        </a:spcAft>
                      </a:pPr>
                      <a:r>
                        <a:rPr lang="en-GB" sz="1600" dirty="0">
                          <a:effectLst/>
                        </a:rPr>
                        <a:t>Data Protection Policy </a:t>
                      </a:r>
                      <a:endParaRPr lang="nl-NL" sz="1200" dirty="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7000"/>
                        </a:lnSpc>
                        <a:spcAft>
                          <a:spcPts val="800"/>
                        </a:spcAft>
                      </a:pPr>
                      <a:r>
                        <a:rPr lang="en-GB" sz="1600" dirty="0">
                          <a:effectLst/>
                        </a:rPr>
                        <a:t>Documentation</a:t>
                      </a:r>
                      <a:endParaRPr lang="nl-NL" sz="1200" dirty="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3352144328"/>
                  </a:ext>
                </a:extLst>
              </a:tr>
              <a:tr h="563336">
                <a:tc>
                  <a:txBody>
                    <a:bodyPr/>
                    <a:lstStyle/>
                    <a:p>
                      <a:pPr>
                        <a:lnSpc>
                          <a:spcPct val="107000"/>
                        </a:lnSpc>
                        <a:spcAft>
                          <a:spcPts val="800"/>
                        </a:spcAft>
                      </a:pPr>
                      <a:r>
                        <a:rPr lang="en-GB" sz="1600" dirty="0">
                          <a:effectLst/>
                        </a:rPr>
                        <a:t>Data Protection by Design and Default</a:t>
                      </a:r>
                      <a:endParaRPr lang="nl-NL" sz="1200" dirty="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7000"/>
                        </a:lnSpc>
                        <a:spcAft>
                          <a:spcPts val="800"/>
                        </a:spcAft>
                      </a:pPr>
                      <a:r>
                        <a:rPr lang="en-GB" sz="1600" dirty="0">
                          <a:effectLst/>
                        </a:rPr>
                        <a:t>Data Protection Officer</a:t>
                      </a:r>
                      <a:endParaRPr lang="nl-NL" sz="1200" dirty="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3048714581"/>
                  </a:ext>
                </a:extLst>
              </a:tr>
              <a:tr h="563336">
                <a:tc>
                  <a:txBody>
                    <a:bodyPr/>
                    <a:lstStyle/>
                    <a:p>
                      <a:pPr>
                        <a:lnSpc>
                          <a:spcPct val="107000"/>
                        </a:lnSpc>
                        <a:spcAft>
                          <a:spcPts val="800"/>
                        </a:spcAft>
                      </a:pPr>
                      <a:r>
                        <a:rPr lang="en-GB" sz="1600" dirty="0">
                          <a:effectLst/>
                        </a:rPr>
                        <a:t>Informing the general public</a:t>
                      </a:r>
                      <a:endParaRPr lang="nl-NL" sz="1200" dirty="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7000"/>
                        </a:lnSpc>
                        <a:spcAft>
                          <a:spcPts val="800"/>
                        </a:spcAft>
                      </a:pPr>
                      <a:r>
                        <a:rPr lang="en-GB" sz="1600" dirty="0">
                          <a:effectLst/>
                        </a:rPr>
                        <a:t>Organisational security measures</a:t>
                      </a:r>
                      <a:endParaRPr lang="nl-NL" sz="1200" dirty="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61237624"/>
                  </a:ext>
                </a:extLst>
              </a:tr>
              <a:tr h="563336">
                <a:tc>
                  <a:txBody>
                    <a:bodyPr/>
                    <a:lstStyle/>
                    <a:p>
                      <a:pPr>
                        <a:lnSpc>
                          <a:spcPct val="107000"/>
                        </a:lnSpc>
                        <a:spcAft>
                          <a:spcPts val="800"/>
                        </a:spcAft>
                      </a:pPr>
                      <a:r>
                        <a:rPr lang="en-GB" sz="1600" dirty="0">
                          <a:effectLst/>
                        </a:rPr>
                        <a:t>Informing the data subject</a:t>
                      </a:r>
                      <a:endParaRPr lang="nl-NL" sz="1200" dirty="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7000"/>
                        </a:lnSpc>
                        <a:spcAft>
                          <a:spcPts val="800"/>
                        </a:spcAft>
                      </a:pPr>
                      <a:r>
                        <a:rPr lang="en-GB" sz="1600" dirty="0">
                          <a:effectLst/>
                        </a:rPr>
                        <a:t>Technical security measures</a:t>
                      </a:r>
                      <a:endParaRPr lang="nl-NL" sz="1200" dirty="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2118038209"/>
                  </a:ext>
                </a:extLst>
              </a:tr>
              <a:tr h="1147522">
                <a:tc>
                  <a:txBody>
                    <a:bodyPr/>
                    <a:lstStyle/>
                    <a:p>
                      <a:pPr>
                        <a:lnSpc>
                          <a:spcPct val="107000"/>
                        </a:lnSpc>
                        <a:spcAft>
                          <a:spcPts val="800"/>
                        </a:spcAft>
                      </a:pPr>
                      <a:r>
                        <a:rPr lang="en-GB" sz="1600" dirty="0">
                          <a:effectLst/>
                        </a:rPr>
                        <a:t>Data Protection Impact Assessment</a:t>
                      </a:r>
                      <a:endParaRPr lang="nl-NL" sz="1200" dirty="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7000"/>
                        </a:lnSpc>
                        <a:spcAft>
                          <a:spcPts val="800"/>
                        </a:spcAft>
                      </a:pPr>
                      <a:r>
                        <a:rPr lang="en-GB" sz="1600" dirty="0">
                          <a:effectLst/>
                        </a:rPr>
                        <a:t>Data breach notification (where the data processor has to inform the data controller of any data breach)</a:t>
                      </a:r>
                      <a:endParaRPr lang="nl-NL" sz="1200" dirty="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2174687611"/>
                  </a:ext>
                </a:extLst>
              </a:tr>
            </a:tbl>
          </a:graphicData>
        </a:graphic>
      </p:graphicFrame>
    </p:spTree>
    <p:extLst>
      <p:ext uri="{BB962C8B-B14F-4D97-AF65-F5344CB8AC3E}">
        <p14:creationId xmlns:p14="http://schemas.microsoft.com/office/powerpoint/2010/main" val="1268387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25A098-9BE5-48C7-9B12-70696A9C7893}"/>
              </a:ext>
            </a:extLst>
          </p:cNvPr>
          <p:cNvSpPr>
            <a:spLocks noGrp="1"/>
          </p:cNvSpPr>
          <p:nvPr>
            <p:ph type="title"/>
          </p:nvPr>
        </p:nvSpPr>
        <p:spPr/>
        <p:txBody>
          <a:bodyPr/>
          <a:lstStyle/>
          <a:p>
            <a:r>
              <a:rPr lang="nl-NL" dirty="0"/>
              <a:t>Rechten</a:t>
            </a:r>
          </a:p>
        </p:txBody>
      </p:sp>
      <p:graphicFrame>
        <p:nvGraphicFramePr>
          <p:cNvPr id="4" name="Tijdelijke aanduiding voor inhoud 3">
            <a:extLst>
              <a:ext uri="{FF2B5EF4-FFF2-40B4-BE49-F238E27FC236}">
                <a16:creationId xmlns:a16="http://schemas.microsoft.com/office/drawing/2014/main" id="{2C3B50A7-3EFD-4697-B77D-736D28A92FE1}"/>
              </a:ext>
            </a:extLst>
          </p:cNvPr>
          <p:cNvGraphicFramePr>
            <a:graphicFrameLocks noGrp="1"/>
          </p:cNvGraphicFramePr>
          <p:nvPr>
            <p:ph idx="1"/>
            <p:extLst>
              <p:ext uri="{D42A27DB-BD31-4B8C-83A1-F6EECF244321}">
                <p14:modId xmlns:p14="http://schemas.microsoft.com/office/powerpoint/2010/main" val="1715061699"/>
              </p:ext>
            </p:extLst>
          </p:nvPr>
        </p:nvGraphicFramePr>
        <p:xfrm>
          <a:off x="677334" y="1638738"/>
          <a:ext cx="8596668" cy="4696749"/>
        </p:xfrm>
        <a:graphic>
          <a:graphicData uri="http://schemas.openxmlformats.org/drawingml/2006/table">
            <a:tbl>
              <a:tblPr firstRow="1" firstCol="1" bandRow="1">
                <a:tableStyleId>{5C22544A-7EE6-4342-B048-85BDC9FD1C3A}</a:tableStyleId>
              </a:tblPr>
              <a:tblGrid>
                <a:gridCol w="2416214">
                  <a:extLst>
                    <a:ext uri="{9D8B030D-6E8A-4147-A177-3AD203B41FA5}">
                      <a16:colId xmlns:a16="http://schemas.microsoft.com/office/drawing/2014/main" val="3370800429"/>
                    </a:ext>
                  </a:extLst>
                </a:gridCol>
                <a:gridCol w="6180454">
                  <a:extLst>
                    <a:ext uri="{9D8B030D-6E8A-4147-A177-3AD203B41FA5}">
                      <a16:colId xmlns:a16="http://schemas.microsoft.com/office/drawing/2014/main" val="2489454848"/>
                    </a:ext>
                  </a:extLst>
                </a:gridCol>
              </a:tblGrid>
              <a:tr h="59893">
                <a:tc>
                  <a:txBody>
                    <a:bodyPr/>
                    <a:lstStyle/>
                    <a:p>
                      <a:pPr>
                        <a:lnSpc>
                          <a:spcPct val="107000"/>
                        </a:lnSpc>
                        <a:spcAft>
                          <a:spcPts val="800"/>
                        </a:spcAft>
                      </a:pPr>
                      <a:r>
                        <a:rPr lang="en-GB" sz="1000">
                          <a:effectLst/>
                        </a:rPr>
                        <a:t>Rights</a:t>
                      </a:r>
                      <a:endParaRPr lang="nl-NL" sz="90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tc>
                  <a:txBody>
                    <a:bodyPr/>
                    <a:lstStyle/>
                    <a:p>
                      <a:pPr>
                        <a:lnSpc>
                          <a:spcPct val="107000"/>
                        </a:lnSpc>
                        <a:spcAft>
                          <a:spcPts val="800"/>
                        </a:spcAft>
                      </a:pPr>
                      <a:r>
                        <a:rPr lang="en-GB" sz="1000">
                          <a:effectLst/>
                        </a:rPr>
                        <a:t>Obligations</a:t>
                      </a:r>
                      <a:endParaRPr lang="nl-NL" sz="90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extLst>
                  <a:ext uri="{0D108BD9-81ED-4DB2-BD59-A6C34878D82A}">
                    <a16:rowId xmlns:a16="http://schemas.microsoft.com/office/drawing/2014/main" val="1783513838"/>
                  </a:ext>
                </a:extLst>
              </a:tr>
              <a:tr h="59893">
                <a:tc>
                  <a:txBody>
                    <a:bodyPr/>
                    <a:lstStyle/>
                    <a:p>
                      <a:pPr>
                        <a:lnSpc>
                          <a:spcPct val="107000"/>
                        </a:lnSpc>
                        <a:spcAft>
                          <a:spcPts val="800"/>
                        </a:spcAft>
                      </a:pPr>
                      <a:r>
                        <a:rPr lang="en-GB" sz="1000">
                          <a:effectLst/>
                        </a:rPr>
                        <a:t> </a:t>
                      </a:r>
                      <a:endParaRPr lang="nl-NL" sz="90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tc>
                  <a:txBody>
                    <a:bodyPr/>
                    <a:lstStyle/>
                    <a:p>
                      <a:pPr>
                        <a:lnSpc>
                          <a:spcPct val="107000"/>
                        </a:lnSpc>
                        <a:spcAft>
                          <a:spcPts val="800"/>
                        </a:spcAft>
                      </a:pPr>
                      <a:r>
                        <a:rPr lang="en-GB" sz="1000">
                          <a:effectLst/>
                        </a:rPr>
                        <a:t> </a:t>
                      </a:r>
                      <a:endParaRPr lang="nl-NL" sz="90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extLst>
                  <a:ext uri="{0D108BD9-81ED-4DB2-BD59-A6C34878D82A}">
                    <a16:rowId xmlns:a16="http://schemas.microsoft.com/office/drawing/2014/main" val="3332302233"/>
                  </a:ext>
                </a:extLst>
              </a:tr>
              <a:tr h="350447">
                <a:tc>
                  <a:txBody>
                    <a:bodyPr/>
                    <a:lstStyle/>
                    <a:p>
                      <a:pPr>
                        <a:lnSpc>
                          <a:spcPct val="107000"/>
                        </a:lnSpc>
                        <a:spcAft>
                          <a:spcPts val="800"/>
                        </a:spcAft>
                      </a:pPr>
                      <a:r>
                        <a:rPr lang="en-GB" sz="1000" dirty="0">
                          <a:effectLst/>
                        </a:rPr>
                        <a:t>Right to information</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tc>
                  <a:txBody>
                    <a:bodyPr/>
                    <a:lstStyle/>
                    <a:p>
                      <a:pPr>
                        <a:lnSpc>
                          <a:spcPct val="107000"/>
                        </a:lnSpc>
                        <a:spcAft>
                          <a:spcPts val="800"/>
                        </a:spcAft>
                      </a:pPr>
                      <a:r>
                        <a:rPr lang="en-GB" sz="1000" dirty="0">
                          <a:effectLst/>
                        </a:rPr>
                        <a:t>The data subject can always rely on her right to information. However, if the data controller had adhered to its obligation to inform the data subject, this mostly would not have been necessary.  </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extLst>
                  <a:ext uri="{0D108BD9-81ED-4DB2-BD59-A6C34878D82A}">
                    <a16:rowId xmlns:a16="http://schemas.microsoft.com/office/drawing/2014/main" val="1921773040"/>
                  </a:ext>
                </a:extLst>
              </a:tr>
              <a:tr h="350447">
                <a:tc>
                  <a:txBody>
                    <a:bodyPr/>
                    <a:lstStyle/>
                    <a:p>
                      <a:pPr>
                        <a:lnSpc>
                          <a:spcPct val="107000"/>
                        </a:lnSpc>
                        <a:spcAft>
                          <a:spcPts val="800"/>
                        </a:spcAft>
                      </a:pPr>
                      <a:r>
                        <a:rPr lang="en-GB" sz="1000" dirty="0">
                          <a:effectLst/>
                        </a:rPr>
                        <a:t>Right to access</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tc>
                  <a:txBody>
                    <a:bodyPr/>
                    <a:lstStyle/>
                    <a:p>
                      <a:pPr>
                        <a:lnSpc>
                          <a:spcPct val="107000"/>
                        </a:lnSpc>
                        <a:spcAft>
                          <a:spcPts val="800"/>
                        </a:spcAft>
                      </a:pPr>
                      <a:r>
                        <a:rPr lang="en-GB" sz="1000" dirty="0">
                          <a:effectLst/>
                        </a:rPr>
                        <a:t>The GDPR encourages (but does not mandate) data controllers to make personal data permanently accessible for data subjects via digital means, so that they do not have to invoke their right to access.  </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extLst>
                  <a:ext uri="{0D108BD9-81ED-4DB2-BD59-A6C34878D82A}">
                    <a16:rowId xmlns:a16="http://schemas.microsoft.com/office/drawing/2014/main" val="1702586027"/>
                  </a:ext>
                </a:extLst>
              </a:tr>
              <a:tr h="350447">
                <a:tc>
                  <a:txBody>
                    <a:bodyPr/>
                    <a:lstStyle/>
                    <a:p>
                      <a:pPr>
                        <a:lnSpc>
                          <a:spcPct val="107000"/>
                        </a:lnSpc>
                        <a:spcAft>
                          <a:spcPts val="800"/>
                        </a:spcAft>
                      </a:pPr>
                      <a:r>
                        <a:rPr lang="en-GB" sz="1000" dirty="0">
                          <a:effectLst/>
                        </a:rPr>
                        <a:t>Right to copy</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tc>
                  <a:txBody>
                    <a:bodyPr/>
                    <a:lstStyle/>
                    <a:p>
                      <a:pPr>
                        <a:lnSpc>
                          <a:spcPct val="107000"/>
                        </a:lnSpc>
                        <a:spcAft>
                          <a:spcPts val="800"/>
                        </a:spcAft>
                      </a:pPr>
                      <a:r>
                        <a:rPr lang="en-GB" sz="1000" dirty="0">
                          <a:effectLst/>
                        </a:rPr>
                        <a:t>The GDPR encourages (but does not mandate) data controllers to make personal data permanently accessible for data subjects via digital means, so that they do not have to invoke their right to copy.  </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extLst>
                  <a:ext uri="{0D108BD9-81ED-4DB2-BD59-A6C34878D82A}">
                    <a16:rowId xmlns:a16="http://schemas.microsoft.com/office/drawing/2014/main" val="410014408"/>
                  </a:ext>
                </a:extLst>
              </a:tr>
              <a:tr h="350447">
                <a:tc>
                  <a:txBody>
                    <a:bodyPr/>
                    <a:lstStyle/>
                    <a:p>
                      <a:pPr>
                        <a:lnSpc>
                          <a:spcPct val="107000"/>
                        </a:lnSpc>
                        <a:spcAft>
                          <a:spcPts val="800"/>
                        </a:spcAft>
                      </a:pPr>
                      <a:r>
                        <a:rPr lang="en-GB" sz="1000" dirty="0">
                          <a:effectLst/>
                        </a:rPr>
                        <a:t>Right to data portability</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tc>
                  <a:txBody>
                    <a:bodyPr/>
                    <a:lstStyle/>
                    <a:p>
                      <a:pPr>
                        <a:lnSpc>
                          <a:spcPct val="107000"/>
                        </a:lnSpc>
                        <a:spcAft>
                          <a:spcPts val="800"/>
                        </a:spcAft>
                      </a:pPr>
                      <a:r>
                        <a:rPr lang="en-GB" sz="1000" dirty="0">
                          <a:effectLst/>
                        </a:rPr>
                        <a:t>The right to data portability is perhaps the only right that does not directly correlate with an independent obligation by the data controller, though it can be seen simply as a combination of the right to copy and the right to erasure. </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extLst>
                  <a:ext uri="{0D108BD9-81ED-4DB2-BD59-A6C34878D82A}">
                    <a16:rowId xmlns:a16="http://schemas.microsoft.com/office/drawing/2014/main" val="505552646"/>
                  </a:ext>
                </a:extLst>
              </a:tr>
              <a:tr h="350447">
                <a:tc>
                  <a:txBody>
                    <a:bodyPr/>
                    <a:lstStyle/>
                    <a:p>
                      <a:pPr>
                        <a:lnSpc>
                          <a:spcPct val="107000"/>
                        </a:lnSpc>
                        <a:spcAft>
                          <a:spcPts val="800"/>
                        </a:spcAft>
                      </a:pPr>
                      <a:r>
                        <a:rPr lang="en-GB" sz="1000" dirty="0">
                          <a:effectLst/>
                        </a:rPr>
                        <a:t>Right to rectification and completion </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tc>
                  <a:txBody>
                    <a:bodyPr/>
                    <a:lstStyle/>
                    <a:p>
                      <a:pPr>
                        <a:lnSpc>
                          <a:spcPct val="107000"/>
                        </a:lnSpc>
                        <a:spcAft>
                          <a:spcPts val="800"/>
                        </a:spcAft>
                      </a:pPr>
                      <a:r>
                        <a:rPr lang="en-GB" sz="1000" dirty="0">
                          <a:effectLst/>
                        </a:rPr>
                        <a:t>If the data subject successfully invokes her right to rectification, this typically means that the data controller has violated one of the FIPs, namely to process personal data only when they are accurate and kept up to date </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extLst>
                  <a:ext uri="{0D108BD9-81ED-4DB2-BD59-A6C34878D82A}">
                    <a16:rowId xmlns:a16="http://schemas.microsoft.com/office/drawing/2014/main" val="788573730"/>
                  </a:ext>
                </a:extLst>
              </a:tr>
              <a:tr h="414742">
                <a:tc>
                  <a:txBody>
                    <a:bodyPr/>
                    <a:lstStyle/>
                    <a:p>
                      <a:pPr>
                        <a:lnSpc>
                          <a:spcPct val="107000"/>
                        </a:lnSpc>
                        <a:spcAft>
                          <a:spcPts val="800"/>
                        </a:spcAft>
                      </a:pPr>
                      <a:r>
                        <a:rPr lang="en-GB" sz="1000" dirty="0">
                          <a:effectLst/>
                        </a:rPr>
                        <a:t>Right to erasure (right to be forgotten)</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tc>
                  <a:txBody>
                    <a:bodyPr/>
                    <a:lstStyle/>
                    <a:p>
                      <a:pPr>
                        <a:lnSpc>
                          <a:spcPct val="107000"/>
                        </a:lnSpc>
                        <a:spcAft>
                          <a:spcPts val="800"/>
                        </a:spcAft>
                      </a:pPr>
                      <a:r>
                        <a:rPr lang="en-GB" sz="1000" dirty="0">
                          <a:effectLst/>
                        </a:rPr>
                        <a:t>The data subject can only successfully exercise her right to erasure (right to be forgotten) if the data controller has processed her personal data unlawfully or without a legitimate ground, thus violating the basic principles of the GDPR</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extLst>
                  <a:ext uri="{0D108BD9-81ED-4DB2-BD59-A6C34878D82A}">
                    <a16:rowId xmlns:a16="http://schemas.microsoft.com/office/drawing/2014/main" val="4101492198"/>
                  </a:ext>
                </a:extLst>
              </a:tr>
              <a:tr h="479036">
                <a:tc>
                  <a:txBody>
                    <a:bodyPr/>
                    <a:lstStyle/>
                    <a:p>
                      <a:pPr>
                        <a:lnSpc>
                          <a:spcPct val="107000"/>
                        </a:lnSpc>
                        <a:spcAft>
                          <a:spcPts val="800"/>
                        </a:spcAft>
                      </a:pPr>
                      <a:r>
                        <a:rPr lang="en-GB" sz="1000" dirty="0">
                          <a:effectLst/>
                        </a:rPr>
                        <a:t>Right not to be subject to automated decision-making</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tc>
                  <a:txBody>
                    <a:bodyPr/>
                    <a:lstStyle/>
                    <a:p>
                      <a:pPr>
                        <a:lnSpc>
                          <a:spcPct val="107000"/>
                        </a:lnSpc>
                        <a:spcAft>
                          <a:spcPts val="800"/>
                        </a:spcAft>
                      </a:pPr>
                      <a:r>
                        <a:rPr lang="en-GB" sz="1000" dirty="0">
                          <a:effectLst/>
                        </a:rPr>
                        <a:t>In principle, the data subject should not have to invoke her right not to be subject to automated decision-making, because this doctrine lays down an obligation for organisations not to subject natural persons to automated decision-making (similar to the right to non-discrimination at its core being a duty not to discriminate). </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extLst>
                  <a:ext uri="{0D108BD9-81ED-4DB2-BD59-A6C34878D82A}">
                    <a16:rowId xmlns:a16="http://schemas.microsoft.com/office/drawing/2014/main" val="1743447773"/>
                  </a:ext>
                </a:extLst>
              </a:tr>
              <a:tr h="543330">
                <a:tc>
                  <a:txBody>
                    <a:bodyPr/>
                    <a:lstStyle/>
                    <a:p>
                      <a:pPr>
                        <a:lnSpc>
                          <a:spcPct val="107000"/>
                        </a:lnSpc>
                        <a:spcAft>
                          <a:spcPts val="800"/>
                        </a:spcAft>
                      </a:pPr>
                      <a:r>
                        <a:rPr lang="en-GB" sz="1000" dirty="0">
                          <a:effectLst/>
                        </a:rPr>
                        <a:t>Right to object</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tc>
                  <a:txBody>
                    <a:bodyPr/>
                    <a:lstStyle/>
                    <a:p>
                      <a:pPr>
                        <a:lnSpc>
                          <a:spcPct val="107000"/>
                        </a:lnSpc>
                        <a:spcAft>
                          <a:spcPts val="800"/>
                        </a:spcAft>
                      </a:pPr>
                      <a:r>
                        <a:rPr lang="en-GB" sz="1000" dirty="0">
                          <a:effectLst/>
                        </a:rPr>
                        <a:t>If the data subject’s request to stop processing her personal data is granted by the organisation, this means, except where direct marketing is concerned, that the organisation has wrongfully relied on its legitimate interests overriding those of the data subject or on the public interest for which processing the data subject’s data would be necessary as a legal ground for processing personal data. </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extLst>
                  <a:ext uri="{0D108BD9-81ED-4DB2-BD59-A6C34878D82A}">
                    <a16:rowId xmlns:a16="http://schemas.microsoft.com/office/drawing/2014/main" val="1410695810"/>
                  </a:ext>
                </a:extLst>
              </a:tr>
              <a:tr h="245615">
                <a:tc>
                  <a:txBody>
                    <a:bodyPr/>
                    <a:lstStyle/>
                    <a:p>
                      <a:pPr>
                        <a:lnSpc>
                          <a:spcPct val="107000"/>
                        </a:lnSpc>
                        <a:spcAft>
                          <a:spcPts val="800"/>
                        </a:spcAft>
                      </a:pPr>
                      <a:r>
                        <a:rPr lang="en-GB" sz="1000" dirty="0">
                          <a:effectLst/>
                        </a:rPr>
                        <a:t>Right to restrict</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tc>
                  <a:txBody>
                    <a:bodyPr/>
                    <a:lstStyle/>
                    <a:p>
                      <a:pPr>
                        <a:lnSpc>
                          <a:spcPct val="107000"/>
                        </a:lnSpc>
                        <a:spcAft>
                          <a:spcPts val="800"/>
                        </a:spcAft>
                      </a:pPr>
                      <a:r>
                        <a:rPr lang="en-GB" sz="1000" dirty="0">
                          <a:effectLst/>
                        </a:rPr>
                        <a:t>The right to restrict applies only if one of the other data subject’s rights is successfully invoked or when data processing is contrary to the GDPR. </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extLst>
                  <a:ext uri="{0D108BD9-81ED-4DB2-BD59-A6C34878D82A}">
                    <a16:rowId xmlns:a16="http://schemas.microsoft.com/office/drawing/2014/main" val="2459992195"/>
                  </a:ext>
                </a:extLst>
              </a:tr>
              <a:tr h="286153">
                <a:tc>
                  <a:txBody>
                    <a:bodyPr/>
                    <a:lstStyle/>
                    <a:p>
                      <a:pPr>
                        <a:lnSpc>
                          <a:spcPct val="107000"/>
                        </a:lnSpc>
                        <a:spcAft>
                          <a:spcPts val="800"/>
                        </a:spcAft>
                      </a:pPr>
                      <a:r>
                        <a:rPr lang="en-GB" sz="1000" dirty="0">
                          <a:effectLst/>
                        </a:rPr>
                        <a:t>Right to file a complaint</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tc>
                  <a:txBody>
                    <a:bodyPr/>
                    <a:lstStyle/>
                    <a:p>
                      <a:pPr>
                        <a:lnSpc>
                          <a:spcPct val="107000"/>
                        </a:lnSpc>
                        <a:spcAft>
                          <a:spcPts val="800"/>
                        </a:spcAft>
                      </a:pPr>
                      <a:r>
                        <a:rPr lang="en-GB" sz="1000" dirty="0">
                          <a:effectLst/>
                        </a:rPr>
                        <a:t>If the data subject exercises her right to file a complaint and her claim is granted, this obviously means that the organisation processing her data did not act in line with the GDPR.   </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extLst>
                  <a:ext uri="{0D108BD9-81ED-4DB2-BD59-A6C34878D82A}">
                    <a16:rowId xmlns:a16="http://schemas.microsoft.com/office/drawing/2014/main" val="1549501180"/>
                  </a:ext>
                </a:extLst>
              </a:tr>
            </a:tbl>
          </a:graphicData>
        </a:graphic>
      </p:graphicFrame>
    </p:spTree>
    <p:extLst>
      <p:ext uri="{BB962C8B-B14F-4D97-AF65-F5344CB8AC3E}">
        <p14:creationId xmlns:p14="http://schemas.microsoft.com/office/powerpoint/2010/main" val="2819527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060EE-1C51-49C5-9BA4-32967CD1F30D}"/>
              </a:ext>
            </a:extLst>
          </p:cNvPr>
          <p:cNvSpPr>
            <a:spLocks noGrp="1"/>
          </p:cNvSpPr>
          <p:nvPr>
            <p:ph type="title"/>
          </p:nvPr>
        </p:nvSpPr>
        <p:spPr/>
        <p:txBody>
          <a:bodyPr/>
          <a:lstStyle/>
          <a:p>
            <a:r>
              <a:rPr lang="nl-NL" dirty="0"/>
              <a:t>Deel 2: de slimme meter</a:t>
            </a:r>
          </a:p>
        </p:txBody>
      </p:sp>
      <p:pic>
        <p:nvPicPr>
          <p:cNvPr id="1030" name="Picture 6" descr="Smart meters: the advantages and disadvantages - Look After My Bills">
            <a:extLst>
              <a:ext uri="{FF2B5EF4-FFF2-40B4-BE49-F238E27FC236}">
                <a16:creationId xmlns:a16="http://schemas.microsoft.com/office/drawing/2014/main" id="{F222605D-0920-45E5-860C-B65504E2D4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58" r="717" b="8782"/>
          <a:stretch/>
        </p:blipFill>
        <p:spPr bwMode="auto">
          <a:xfrm>
            <a:off x="6229630" y="1982999"/>
            <a:ext cx="5477069" cy="30902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udge - Smart home: met slimme gadgets naar een duurzaam huis">
            <a:extLst>
              <a:ext uri="{FF2B5EF4-FFF2-40B4-BE49-F238E27FC236}">
                <a16:creationId xmlns:a16="http://schemas.microsoft.com/office/drawing/2014/main" id="{C9CD2EEF-C967-4548-93A4-32CB70F09F0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5301" y="1497612"/>
            <a:ext cx="5741654" cy="406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239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3D22D2-9417-4659-AFE1-7713C21BF371}"/>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07810E2-DB2F-4C9B-BBF9-E16961878B37}"/>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6295FAF6-3FBB-4827-BE49-99E445DED9FF}"/>
              </a:ext>
            </a:extLst>
          </p:cNvPr>
          <p:cNvPicPr>
            <a:picLocks noChangeAspect="1"/>
          </p:cNvPicPr>
          <p:nvPr/>
        </p:nvPicPr>
        <p:blipFill>
          <a:blip r:embed="rId2"/>
          <a:stretch>
            <a:fillRect/>
          </a:stretch>
        </p:blipFill>
        <p:spPr>
          <a:xfrm>
            <a:off x="677334" y="475059"/>
            <a:ext cx="9353074" cy="6333362"/>
          </a:xfrm>
          <a:prstGeom prst="rect">
            <a:avLst/>
          </a:prstGeom>
        </p:spPr>
      </p:pic>
    </p:spTree>
    <p:extLst>
      <p:ext uri="{BB962C8B-B14F-4D97-AF65-F5344CB8AC3E}">
        <p14:creationId xmlns:p14="http://schemas.microsoft.com/office/powerpoint/2010/main" val="2767462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8CD151-8B24-41BC-A466-4A6A22A8BDCC}"/>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C83B8B63-6EBD-4464-B090-FD7D1F3835E4}"/>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5D90B7F9-374C-41BC-9145-B3C947AC0A77}"/>
              </a:ext>
            </a:extLst>
          </p:cNvPr>
          <p:cNvPicPr>
            <a:picLocks noChangeAspect="1"/>
          </p:cNvPicPr>
          <p:nvPr/>
        </p:nvPicPr>
        <p:blipFill>
          <a:blip r:embed="rId2"/>
          <a:stretch>
            <a:fillRect/>
          </a:stretch>
        </p:blipFill>
        <p:spPr>
          <a:xfrm>
            <a:off x="605225" y="510778"/>
            <a:ext cx="9826399" cy="6169330"/>
          </a:xfrm>
          <a:prstGeom prst="rect">
            <a:avLst/>
          </a:prstGeom>
        </p:spPr>
      </p:pic>
    </p:spTree>
    <p:extLst>
      <p:ext uri="{BB962C8B-B14F-4D97-AF65-F5344CB8AC3E}">
        <p14:creationId xmlns:p14="http://schemas.microsoft.com/office/powerpoint/2010/main" val="4289411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0AD426-91EF-42EA-A015-37CEBFA1ED59}"/>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4B2927CF-786B-45B6-A213-045A11900371}"/>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7C635DA6-B33B-47F2-A05C-93205D00FD7A}"/>
              </a:ext>
            </a:extLst>
          </p:cNvPr>
          <p:cNvPicPr>
            <a:picLocks noChangeAspect="1"/>
          </p:cNvPicPr>
          <p:nvPr/>
        </p:nvPicPr>
        <p:blipFill>
          <a:blip r:embed="rId2"/>
          <a:stretch>
            <a:fillRect/>
          </a:stretch>
        </p:blipFill>
        <p:spPr>
          <a:xfrm>
            <a:off x="462350" y="354805"/>
            <a:ext cx="9652033" cy="6154195"/>
          </a:xfrm>
          <a:prstGeom prst="rect">
            <a:avLst/>
          </a:prstGeom>
        </p:spPr>
      </p:pic>
    </p:spTree>
    <p:extLst>
      <p:ext uri="{BB962C8B-B14F-4D97-AF65-F5344CB8AC3E}">
        <p14:creationId xmlns:p14="http://schemas.microsoft.com/office/powerpoint/2010/main" val="181478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80A637-6C07-4F2F-A0A5-D24DB3D390E5}"/>
              </a:ext>
            </a:extLst>
          </p:cNvPr>
          <p:cNvSpPr>
            <a:spLocks noGrp="1"/>
          </p:cNvSpPr>
          <p:nvPr>
            <p:ph type="title"/>
          </p:nvPr>
        </p:nvSpPr>
        <p:spPr/>
        <p:txBody>
          <a:bodyPr/>
          <a:lstStyle/>
          <a:p>
            <a:r>
              <a:rPr lang="nl-NL" dirty="0"/>
              <a:t>Grondwet </a:t>
            </a:r>
          </a:p>
        </p:txBody>
      </p:sp>
      <p:graphicFrame>
        <p:nvGraphicFramePr>
          <p:cNvPr id="5" name="Tabel 5">
            <a:extLst>
              <a:ext uri="{FF2B5EF4-FFF2-40B4-BE49-F238E27FC236}">
                <a16:creationId xmlns:a16="http://schemas.microsoft.com/office/drawing/2014/main" id="{17F66F5F-3F73-4539-AC38-8387A859E969}"/>
              </a:ext>
            </a:extLst>
          </p:cNvPr>
          <p:cNvGraphicFramePr>
            <a:graphicFrameLocks noGrp="1"/>
          </p:cNvGraphicFramePr>
          <p:nvPr>
            <p:ph idx="1"/>
            <p:extLst>
              <p:ext uri="{D42A27DB-BD31-4B8C-83A1-F6EECF244321}">
                <p14:modId xmlns:p14="http://schemas.microsoft.com/office/powerpoint/2010/main" val="1079531925"/>
              </p:ext>
            </p:extLst>
          </p:nvPr>
        </p:nvGraphicFramePr>
        <p:xfrm>
          <a:off x="677334" y="1401463"/>
          <a:ext cx="8596312" cy="4937760"/>
        </p:xfrm>
        <a:graphic>
          <a:graphicData uri="http://schemas.openxmlformats.org/drawingml/2006/table">
            <a:tbl>
              <a:tblPr firstRow="1" bandRow="1">
                <a:tableStyleId>{5C22544A-7EE6-4342-B048-85BDC9FD1C3A}</a:tableStyleId>
              </a:tblPr>
              <a:tblGrid>
                <a:gridCol w="4298156">
                  <a:extLst>
                    <a:ext uri="{9D8B030D-6E8A-4147-A177-3AD203B41FA5}">
                      <a16:colId xmlns:a16="http://schemas.microsoft.com/office/drawing/2014/main" val="1853215619"/>
                    </a:ext>
                  </a:extLst>
                </a:gridCol>
                <a:gridCol w="4298156">
                  <a:extLst>
                    <a:ext uri="{9D8B030D-6E8A-4147-A177-3AD203B41FA5}">
                      <a16:colId xmlns:a16="http://schemas.microsoft.com/office/drawing/2014/main" val="3096311985"/>
                    </a:ext>
                  </a:extLst>
                </a:gridCol>
              </a:tblGrid>
              <a:tr h="370840">
                <a:tc>
                  <a:txBody>
                    <a:bodyPr/>
                    <a:lstStyle/>
                    <a:p>
                      <a:r>
                        <a:rPr lang="nl-NL" sz="1200" b="1" i="0" kern="1200" dirty="0">
                          <a:solidFill>
                            <a:schemeClr val="lt1"/>
                          </a:solidFill>
                          <a:effectLst/>
                          <a:latin typeface="+mn-lt"/>
                          <a:ea typeface="+mn-ea"/>
                          <a:cs typeface="+mn-cs"/>
                        </a:rPr>
                        <a:t>Artikel 10</a:t>
                      </a:r>
                      <a:br>
                        <a:rPr lang="nl-NL" sz="1200" b="1" i="0" kern="1200" dirty="0">
                          <a:solidFill>
                            <a:schemeClr val="lt1"/>
                          </a:solidFill>
                          <a:effectLst/>
                          <a:latin typeface="+mn-lt"/>
                          <a:ea typeface="+mn-ea"/>
                          <a:cs typeface="+mn-cs"/>
                        </a:rPr>
                      </a:br>
                      <a:r>
                        <a:rPr lang="nl-NL" sz="1200" b="1" i="0" kern="1200" dirty="0">
                          <a:solidFill>
                            <a:schemeClr val="lt1"/>
                          </a:solidFill>
                          <a:effectLst/>
                          <a:latin typeface="+mn-lt"/>
                          <a:ea typeface="+mn-ea"/>
                          <a:cs typeface="+mn-cs"/>
                        </a:rPr>
                        <a:t>1</a:t>
                      </a:r>
                      <a:r>
                        <a:rPr lang="nl-NL" sz="1200" b="0" i="0" kern="1200" dirty="0">
                          <a:solidFill>
                            <a:schemeClr val="lt1"/>
                          </a:solidFill>
                          <a:effectLst/>
                          <a:latin typeface="+mn-lt"/>
                          <a:ea typeface="+mn-ea"/>
                          <a:cs typeface="+mn-cs"/>
                        </a:rPr>
                        <a:t>Ieder heeft, behoudens bij of krachtens de wet te stellen beperkingen, recht op eerbiediging van zijn persoonlijke levenssfeer.</a:t>
                      </a:r>
                    </a:p>
                    <a:p>
                      <a:r>
                        <a:rPr lang="nl-NL" sz="1200" b="1" i="0" kern="1200" dirty="0">
                          <a:solidFill>
                            <a:schemeClr val="lt1"/>
                          </a:solidFill>
                          <a:effectLst/>
                          <a:latin typeface="+mn-lt"/>
                          <a:ea typeface="+mn-ea"/>
                          <a:cs typeface="+mn-cs"/>
                        </a:rPr>
                        <a:t>2</a:t>
                      </a:r>
                      <a:r>
                        <a:rPr lang="nl-NL" sz="1200" b="0" i="0" kern="1200" dirty="0">
                          <a:solidFill>
                            <a:schemeClr val="lt1"/>
                          </a:solidFill>
                          <a:effectLst/>
                          <a:latin typeface="+mn-lt"/>
                          <a:ea typeface="+mn-ea"/>
                          <a:cs typeface="+mn-cs"/>
                        </a:rPr>
                        <a:t>De wet stelt regels ter bescherming van de persoonlijke levenssfeer in verband met het vastleggen en verstrekken van persoonsgegevens.</a:t>
                      </a:r>
                    </a:p>
                    <a:p>
                      <a:r>
                        <a:rPr lang="nl-NL" sz="1200" b="1" i="0" kern="1200" dirty="0">
                          <a:solidFill>
                            <a:schemeClr val="lt1"/>
                          </a:solidFill>
                          <a:effectLst/>
                          <a:latin typeface="+mn-lt"/>
                          <a:ea typeface="+mn-ea"/>
                          <a:cs typeface="+mn-cs"/>
                        </a:rPr>
                        <a:t>3</a:t>
                      </a:r>
                      <a:r>
                        <a:rPr lang="nl-NL" sz="1200" b="0" i="0" kern="1200" dirty="0">
                          <a:solidFill>
                            <a:schemeClr val="lt1"/>
                          </a:solidFill>
                          <a:effectLst/>
                          <a:latin typeface="+mn-lt"/>
                          <a:ea typeface="+mn-ea"/>
                          <a:cs typeface="+mn-cs"/>
                        </a:rPr>
                        <a:t>De wet stelt regels inzake de aanspraken van personen op kennisneming van over hen vastgelegde gegevens en van het gebruik dat daarvan wordt gemaakt, alsmede op verbetering van zodanige gegevens.</a:t>
                      </a:r>
                    </a:p>
                    <a:p>
                      <a:endParaRPr lang="nl-NL" sz="1200" dirty="0"/>
                    </a:p>
                  </a:txBody>
                  <a:tcPr/>
                </a:tc>
                <a:tc>
                  <a:txBody>
                    <a:bodyPr/>
                    <a:lstStyle/>
                    <a:p>
                      <a:r>
                        <a:rPr lang="nl-NL" sz="1200" dirty="0"/>
                        <a:t>Artikel 12</a:t>
                      </a:r>
                    </a:p>
                    <a:p>
                      <a:r>
                        <a:rPr lang="nl-NL" sz="1200" b="0" i="0" kern="1200" dirty="0">
                          <a:solidFill>
                            <a:schemeClr val="lt1"/>
                          </a:solidFill>
                          <a:effectLst/>
                          <a:latin typeface="+mn-lt"/>
                          <a:ea typeface="+mn-ea"/>
                          <a:cs typeface="+mn-cs"/>
                        </a:rPr>
                        <a:t>Het binnentreden in een woning zonder toestemming van de bewoner is alleen geoorloofd in de gevallen bij of krachtens de wet bepaald, door hen die daartoe bij of krachtens de wet zijn aangewezen.</a:t>
                      </a:r>
                    </a:p>
                    <a:p>
                      <a:r>
                        <a:rPr lang="nl-NL" sz="1200" b="1" i="0" kern="1200" dirty="0">
                          <a:solidFill>
                            <a:schemeClr val="lt1"/>
                          </a:solidFill>
                          <a:effectLst/>
                          <a:latin typeface="+mn-lt"/>
                          <a:ea typeface="+mn-ea"/>
                          <a:cs typeface="+mn-cs"/>
                        </a:rPr>
                        <a:t>2</a:t>
                      </a:r>
                      <a:r>
                        <a:rPr lang="nl-NL" sz="1200" b="0" i="0" kern="1200" dirty="0">
                          <a:solidFill>
                            <a:schemeClr val="lt1"/>
                          </a:solidFill>
                          <a:effectLst/>
                          <a:latin typeface="+mn-lt"/>
                          <a:ea typeface="+mn-ea"/>
                          <a:cs typeface="+mn-cs"/>
                        </a:rPr>
                        <a:t>Voor het binnentreden overeenkomstig het eerste lid zijn voorafgaande legitimatie en mededeling van het doel van het binnentreden vereist, behoudens bij de wet gestelde uitzonderingen.</a:t>
                      </a:r>
                    </a:p>
                    <a:p>
                      <a:r>
                        <a:rPr lang="nl-NL" sz="1200" b="1" i="0" kern="1200" dirty="0">
                          <a:solidFill>
                            <a:schemeClr val="lt1"/>
                          </a:solidFill>
                          <a:effectLst/>
                          <a:latin typeface="+mn-lt"/>
                          <a:ea typeface="+mn-ea"/>
                          <a:cs typeface="+mn-cs"/>
                        </a:rPr>
                        <a:t>3</a:t>
                      </a:r>
                      <a:r>
                        <a:rPr lang="nl-NL" sz="1200" b="0" i="0" kern="1200" dirty="0">
                          <a:solidFill>
                            <a:schemeClr val="lt1"/>
                          </a:solidFill>
                          <a:effectLst/>
                          <a:latin typeface="+mn-lt"/>
                          <a:ea typeface="+mn-ea"/>
                          <a:cs typeface="+mn-cs"/>
                        </a:rPr>
                        <a:t>Aan de bewoner wordt zo spoedig mogelijk een schriftelijk verslag van het binnentreden verstrekt. Indien het binnentreden in het belang van de nationale veiligheid of dat van de strafvordering heeft plaatsgevonden, kan volgens bij de wet te stellen regels de verstrekking van het verslag worden uitgesteld. In de bij de wet te bepalen gevallen kan de verstrekking achterwege worden gelaten, indien het belang van de nationale veiligheid zich tegen verstrekking blijvend verzet.</a:t>
                      </a:r>
                    </a:p>
                    <a:p>
                      <a:endParaRPr lang="nl-NL" sz="1200" dirty="0"/>
                    </a:p>
                  </a:txBody>
                  <a:tcPr/>
                </a:tc>
                <a:extLst>
                  <a:ext uri="{0D108BD9-81ED-4DB2-BD59-A6C34878D82A}">
                    <a16:rowId xmlns:a16="http://schemas.microsoft.com/office/drawing/2014/main" val="1678886335"/>
                  </a:ext>
                </a:extLst>
              </a:tr>
              <a:tr h="370840">
                <a:tc>
                  <a:txBody>
                    <a:bodyPr/>
                    <a:lstStyle/>
                    <a:p>
                      <a:r>
                        <a:rPr lang="nl-NL" sz="1200" dirty="0"/>
                        <a:t>Artikel 10</a:t>
                      </a:r>
                    </a:p>
                    <a:p>
                      <a:r>
                        <a:rPr lang="nl-NL" sz="1200" b="0" i="0" kern="1200" dirty="0">
                          <a:solidFill>
                            <a:schemeClr val="dk1"/>
                          </a:solidFill>
                          <a:effectLst/>
                          <a:latin typeface="+mn-lt"/>
                          <a:ea typeface="+mn-ea"/>
                          <a:cs typeface="+mn-cs"/>
                        </a:rPr>
                        <a:t>Ieder heeft, behoudens bij of krachtens de wet te stellen beperkingen, recht op onaantastbaarheid van zijn lichaam.</a:t>
                      </a:r>
                      <a:endParaRPr lang="nl-NL" sz="1200" dirty="0"/>
                    </a:p>
                  </a:txBody>
                  <a:tcPr/>
                </a:tc>
                <a:tc>
                  <a:txBody>
                    <a:bodyPr/>
                    <a:lstStyle/>
                    <a:p>
                      <a:r>
                        <a:rPr lang="nl-NL" sz="1200" dirty="0"/>
                        <a:t>Artikel 13</a:t>
                      </a:r>
                    </a:p>
                    <a:p>
                      <a:r>
                        <a:rPr lang="nl-NL" sz="1200" b="1" i="0" kern="1200" dirty="0">
                          <a:solidFill>
                            <a:schemeClr val="dk1"/>
                          </a:solidFill>
                          <a:effectLst/>
                          <a:latin typeface="+mn-lt"/>
                          <a:ea typeface="+mn-ea"/>
                          <a:cs typeface="+mn-cs"/>
                        </a:rPr>
                        <a:t>1</a:t>
                      </a:r>
                      <a:r>
                        <a:rPr lang="nl-NL" sz="1200" b="0" i="0" kern="1200" dirty="0">
                          <a:solidFill>
                            <a:schemeClr val="dk1"/>
                          </a:solidFill>
                          <a:effectLst/>
                          <a:latin typeface="+mn-lt"/>
                          <a:ea typeface="+mn-ea"/>
                          <a:cs typeface="+mn-cs"/>
                        </a:rPr>
                        <a:t>Het briefgeheim is onschendbaar, behalve, in de gevallen bij de wet bepaald, op last van de rechter.</a:t>
                      </a:r>
                    </a:p>
                    <a:p>
                      <a:r>
                        <a:rPr lang="nl-NL" sz="1200" b="1" i="0" kern="1200" dirty="0">
                          <a:solidFill>
                            <a:schemeClr val="dk1"/>
                          </a:solidFill>
                          <a:effectLst/>
                          <a:latin typeface="+mn-lt"/>
                          <a:ea typeface="+mn-ea"/>
                          <a:cs typeface="+mn-cs"/>
                        </a:rPr>
                        <a:t>2</a:t>
                      </a:r>
                      <a:r>
                        <a:rPr lang="nl-NL" sz="1200" b="0" i="0" kern="1200" dirty="0">
                          <a:solidFill>
                            <a:schemeClr val="dk1"/>
                          </a:solidFill>
                          <a:effectLst/>
                          <a:latin typeface="+mn-lt"/>
                          <a:ea typeface="+mn-ea"/>
                          <a:cs typeface="+mn-cs"/>
                        </a:rPr>
                        <a:t>Het telefoon- en telegraafgeheim is onschendbaar, behalve, in de gevallen bij de wet bepaald, door of met machtiging van hen die daartoe bij de wet zijn aangewezen.</a:t>
                      </a:r>
                    </a:p>
                  </a:txBody>
                  <a:tcPr/>
                </a:tc>
                <a:extLst>
                  <a:ext uri="{0D108BD9-81ED-4DB2-BD59-A6C34878D82A}">
                    <a16:rowId xmlns:a16="http://schemas.microsoft.com/office/drawing/2014/main" val="1097322578"/>
                  </a:ext>
                </a:extLst>
              </a:tr>
            </a:tbl>
          </a:graphicData>
        </a:graphic>
      </p:graphicFrame>
    </p:spTree>
    <p:extLst>
      <p:ext uri="{BB962C8B-B14F-4D97-AF65-F5344CB8AC3E}">
        <p14:creationId xmlns:p14="http://schemas.microsoft.com/office/powerpoint/2010/main" val="2336628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A5E36E-1F17-4F60-A87A-F86644BD68D5}"/>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A778F509-1B09-4D9D-873D-0A639FCE72D7}"/>
              </a:ext>
            </a:extLst>
          </p:cNvPr>
          <p:cNvSpPr>
            <a:spLocks noGrp="1"/>
          </p:cNvSpPr>
          <p:nvPr>
            <p:ph idx="1"/>
          </p:nvPr>
        </p:nvSpPr>
        <p:spPr/>
        <p:txBody>
          <a:bodyPr/>
          <a:lstStyle/>
          <a:p>
            <a:endParaRPr lang="nl-NL" dirty="0"/>
          </a:p>
        </p:txBody>
      </p:sp>
      <p:pic>
        <p:nvPicPr>
          <p:cNvPr id="2050" name="Picture 2" descr="Privacy Concerns - Stop OC Smart Meters">
            <a:extLst>
              <a:ext uri="{FF2B5EF4-FFF2-40B4-BE49-F238E27FC236}">
                <a16:creationId xmlns:a16="http://schemas.microsoft.com/office/drawing/2014/main" id="{7C32482D-68BB-439E-9422-B3679ABF3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3" y="400049"/>
            <a:ext cx="9595671" cy="5825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567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D839AB-FB81-4181-83FC-EBB6D85D330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2E329C0-3E65-41A0-984D-7EE98A5E2543}"/>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DE3CAA79-9149-4085-A069-DCACEC37156E}"/>
              </a:ext>
            </a:extLst>
          </p:cNvPr>
          <p:cNvPicPr>
            <a:picLocks noChangeAspect="1"/>
          </p:cNvPicPr>
          <p:nvPr/>
        </p:nvPicPr>
        <p:blipFill>
          <a:blip r:embed="rId2"/>
          <a:stretch>
            <a:fillRect/>
          </a:stretch>
        </p:blipFill>
        <p:spPr>
          <a:xfrm>
            <a:off x="469057" y="469372"/>
            <a:ext cx="10997938" cy="5779027"/>
          </a:xfrm>
          <a:prstGeom prst="rect">
            <a:avLst/>
          </a:prstGeom>
        </p:spPr>
      </p:pic>
    </p:spTree>
    <p:extLst>
      <p:ext uri="{BB962C8B-B14F-4D97-AF65-F5344CB8AC3E}">
        <p14:creationId xmlns:p14="http://schemas.microsoft.com/office/powerpoint/2010/main" val="3970348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0618A-2647-4E26-95A3-3C8926438C95}"/>
              </a:ext>
            </a:extLst>
          </p:cNvPr>
          <p:cNvSpPr>
            <a:spLocks noGrp="1"/>
          </p:cNvSpPr>
          <p:nvPr>
            <p:ph type="title"/>
          </p:nvPr>
        </p:nvSpPr>
        <p:spPr/>
        <p:txBody>
          <a:bodyPr/>
          <a:lstStyle/>
          <a:p>
            <a:r>
              <a:rPr lang="nl-NL" dirty="0"/>
              <a:t>Casus</a:t>
            </a:r>
          </a:p>
        </p:txBody>
      </p:sp>
      <p:sp>
        <p:nvSpPr>
          <p:cNvPr id="3" name="Tijdelijke aanduiding voor inhoud 2">
            <a:extLst>
              <a:ext uri="{FF2B5EF4-FFF2-40B4-BE49-F238E27FC236}">
                <a16:creationId xmlns:a16="http://schemas.microsoft.com/office/drawing/2014/main" id="{084D93E4-813F-4B6C-AFFC-64C5F51EB161}"/>
              </a:ext>
            </a:extLst>
          </p:cNvPr>
          <p:cNvSpPr>
            <a:spLocks noGrp="1"/>
          </p:cNvSpPr>
          <p:nvPr>
            <p:ph idx="1"/>
          </p:nvPr>
        </p:nvSpPr>
        <p:spPr>
          <a:xfrm>
            <a:off x="677334" y="1488613"/>
            <a:ext cx="8596668" cy="4377349"/>
          </a:xfrm>
        </p:spPr>
        <p:txBody>
          <a:bodyPr>
            <a:normAutofit fontScale="85000" lnSpcReduction="10000"/>
          </a:bodyPr>
          <a:lstStyle/>
          <a:p>
            <a:r>
              <a:rPr lang="nl-NL" dirty="0">
                <a:solidFill>
                  <a:schemeClr val="bg1"/>
                </a:solidFill>
              </a:rPr>
              <a:t>Anette en Bob wonen samen en hebben twee kinderen, Cor van 12 en Diana van 17.</a:t>
            </a:r>
          </a:p>
          <a:p>
            <a:r>
              <a:rPr lang="nl-NL" dirty="0">
                <a:solidFill>
                  <a:schemeClr val="bg1"/>
                </a:solidFill>
              </a:rPr>
              <a:t>Op 1 april 2022 is een monteur langsgekomen die vertelde dat hij onderhoudswerkzaamheden moest doen. Naderhand bleek dat hij een slimme meter had geïnstalleerd. ‘Handig, want dan krijgt u goed inzicht in uw energieverbruik en kun u beter besparen, zodat we niet meer zo van </a:t>
            </a:r>
            <a:r>
              <a:rPr lang="nl-NL" dirty="0" err="1">
                <a:solidFill>
                  <a:schemeClr val="bg1"/>
                </a:solidFill>
              </a:rPr>
              <a:t>Putin</a:t>
            </a:r>
            <a:r>
              <a:rPr lang="nl-NL" dirty="0">
                <a:solidFill>
                  <a:schemeClr val="bg1"/>
                </a:solidFill>
              </a:rPr>
              <a:t> afhankelijk zijn’, zegt de monteur.</a:t>
            </a:r>
          </a:p>
          <a:p>
            <a:r>
              <a:rPr lang="nl-NL" dirty="0">
                <a:solidFill>
                  <a:schemeClr val="bg1"/>
                </a:solidFill>
              </a:rPr>
              <a:t>Op 5 april 2022 schijft de familie een brief naar de in Noorwegen gebaseerde energieleverancier, waarin zij vragen om te stoppen met het verwerken van hun persoonsgegevens. Daarbij doen zij een beroep op de AVG</a:t>
            </a:r>
          </a:p>
          <a:p>
            <a:r>
              <a:rPr lang="nl-NL" dirty="0">
                <a:solidFill>
                  <a:schemeClr val="bg1"/>
                </a:solidFill>
              </a:rPr>
              <a:t>Op 8 april 2022 schrijft de energieleverancier terug dat er geen persoonsgegevens worden verwerkt en dat, mocht de AVG al van toepassing zijn, er aan alle voorwaarden is voldaan. Bovendien stelt de leverancier dat de gegevens worden gedeeld met Miele, om de familie gerichte aanbiedingen te kunnen doen, die dus als verantwoordelijke moet worden gezien. Ook heeft de familie zelf controle over de gegevens en die gegevens worden verwerkt voor hun eigen doeleinden.</a:t>
            </a:r>
          </a:p>
          <a:p>
            <a:r>
              <a:rPr lang="nl-NL" dirty="0">
                <a:solidFill>
                  <a:schemeClr val="bg1"/>
                </a:solidFill>
              </a:rPr>
              <a:t>Op 9 april 2022 ziet de familie dat er gegevens over hun energiegebruik op het internet zijn verspreid, waaruit blijkt dat zij bovengemiddeld veel stoken en dat zij vermoedelijk een zonnebank hebben en een Phillips apparaat tegen slaapapneu </a:t>
            </a:r>
          </a:p>
        </p:txBody>
      </p:sp>
    </p:spTree>
    <p:extLst>
      <p:ext uri="{BB962C8B-B14F-4D97-AF65-F5344CB8AC3E}">
        <p14:creationId xmlns:p14="http://schemas.microsoft.com/office/powerpoint/2010/main" val="1855655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36D4F-DC0E-48FF-961F-94F69A936293}"/>
              </a:ext>
            </a:extLst>
          </p:cNvPr>
          <p:cNvSpPr>
            <a:spLocks noGrp="1"/>
          </p:cNvSpPr>
          <p:nvPr>
            <p:ph type="title"/>
          </p:nvPr>
        </p:nvSpPr>
        <p:spPr/>
        <p:txBody>
          <a:bodyPr/>
          <a:lstStyle/>
          <a:p>
            <a:r>
              <a:rPr lang="nl-NL" dirty="0"/>
              <a:t>AVG Toepasselijk?</a:t>
            </a:r>
          </a:p>
        </p:txBody>
      </p:sp>
      <p:sp>
        <p:nvSpPr>
          <p:cNvPr id="3" name="Tijdelijke aanduiding voor inhoud 2">
            <a:extLst>
              <a:ext uri="{FF2B5EF4-FFF2-40B4-BE49-F238E27FC236}">
                <a16:creationId xmlns:a16="http://schemas.microsoft.com/office/drawing/2014/main" id="{7A6F2F72-4D86-4C30-A818-99166AEA2BED}"/>
              </a:ext>
            </a:extLst>
          </p:cNvPr>
          <p:cNvSpPr>
            <a:spLocks noGrp="1"/>
          </p:cNvSpPr>
          <p:nvPr>
            <p:ph idx="1"/>
          </p:nvPr>
        </p:nvSpPr>
        <p:spPr/>
        <p:txBody>
          <a:bodyPr/>
          <a:lstStyle/>
          <a:p>
            <a:r>
              <a:rPr lang="nl-NL" dirty="0">
                <a:solidFill>
                  <a:schemeClr val="bg1"/>
                </a:solidFill>
              </a:rPr>
              <a:t>1. Gaat het om persoonsgegevens?</a:t>
            </a:r>
            <a:br>
              <a:rPr lang="nl-NL" dirty="0">
                <a:solidFill>
                  <a:schemeClr val="bg1"/>
                </a:solidFill>
              </a:rPr>
            </a:br>
            <a:endParaRPr lang="nl-NL" dirty="0">
              <a:solidFill>
                <a:schemeClr val="bg1"/>
              </a:solidFill>
            </a:endParaRPr>
          </a:p>
          <a:p>
            <a:r>
              <a:rPr lang="nl-NL" dirty="0">
                <a:solidFill>
                  <a:schemeClr val="bg1"/>
                </a:solidFill>
              </a:rPr>
              <a:t>2. Worden de gegevens verwerkt?</a:t>
            </a:r>
            <a:br>
              <a:rPr lang="nl-NL" dirty="0">
                <a:solidFill>
                  <a:schemeClr val="bg1"/>
                </a:solidFill>
              </a:rPr>
            </a:br>
            <a:endParaRPr lang="nl-NL" dirty="0">
              <a:solidFill>
                <a:schemeClr val="bg1"/>
              </a:solidFill>
            </a:endParaRPr>
          </a:p>
          <a:p>
            <a:r>
              <a:rPr lang="nl-NL" dirty="0">
                <a:solidFill>
                  <a:schemeClr val="bg1"/>
                </a:solidFill>
              </a:rPr>
              <a:t>3. Wie is de verantwoordelijke?</a:t>
            </a:r>
            <a:br>
              <a:rPr lang="nl-NL" dirty="0">
                <a:solidFill>
                  <a:schemeClr val="bg1"/>
                </a:solidFill>
              </a:rPr>
            </a:br>
            <a:endParaRPr lang="nl-NL" dirty="0">
              <a:solidFill>
                <a:schemeClr val="bg1"/>
              </a:solidFill>
            </a:endParaRPr>
          </a:p>
          <a:p>
            <a:r>
              <a:rPr lang="nl-NL" dirty="0">
                <a:solidFill>
                  <a:schemeClr val="bg1"/>
                </a:solidFill>
              </a:rPr>
              <a:t>4. Heeft de EU competentie?</a:t>
            </a:r>
            <a:br>
              <a:rPr lang="nl-NL" dirty="0">
                <a:solidFill>
                  <a:schemeClr val="bg1"/>
                </a:solidFill>
              </a:rPr>
            </a:br>
            <a:endParaRPr lang="nl-NL" dirty="0">
              <a:solidFill>
                <a:schemeClr val="bg1"/>
              </a:solidFill>
            </a:endParaRPr>
          </a:p>
          <a:p>
            <a:r>
              <a:rPr lang="nl-NL" dirty="0">
                <a:solidFill>
                  <a:schemeClr val="bg1"/>
                </a:solidFill>
              </a:rPr>
              <a:t>5. Is er een uitzondering van toepassing?</a:t>
            </a:r>
          </a:p>
          <a:p>
            <a:pPr marL="0" indent="0">
              <a:buNone/>
            </a:pPr>
            <a:endParaRPr lang="nl-NL" dirty="0">
              <a:solidFill>
                <a:schemeClr val="bg1"/>
              </a:solidFill>
            </a:endParaRPr>
          </a:p>
        </p:txBody>
      </p:sp>
    </p:spTree>
    <p:extLst>
      <p:ext uri="{BB962C8B-B14F-4D97-AF65-F5344CB8AC3E}">
        <p14:creationId xmlns:p14="http://schemas.microsoft.com/office/powerpoint/2010/main" val="957245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2B032-DDBB-4E74-9064-78456E0A9FD8}"/>
              </a:ext>
            </a:extLst>
          </p:cNvPr>
          <p:cNvSpPr>
            <a:spLocks noGrp="1"/>
          </p:cNvSpPr>
          <p:nvPr>
            <p:ph type="title"/>
          </p:nvPr>
        </p:nvSpPr>
        <p:spPr/>
        <p:txBody>
          <a:bodyPr/>
          <a:lstStyle/>
          <a:p>
            <a:r>
              <a:rPr lang="nl-NL" dirty="0"/>
              <a:t>Worden de kernbeginselen van de AVG gerespecteerd?</a:t>
            </a:r>
          </a:p>
        </p:txBody>
      </p:sp>
      <p:sp>
        <p:nvSpPr>
          <p:cNvPr id="3" name="Tijdelijke aanduiding voor inhoud 2">
            <a:extLst>
              <a:ext uri="{FF2B5EF4-FFF2-40B4-BE49-F238E27FC236}">
                <a16:creationId xmlns:a16="http://schemas.microsoft.com/office/drawing/2014/main" id="{13634E08-4F6D-4035-A7F9-D2AB4C7F071A}"/>
              </a:ext>
            </a:extLst>
          </p:cNvPr>
          <p:cNvSpPr>
            <a:spLocks noGrp="1"/>
          </p:cNvSpPr>
          <p:nvPr>
            <p:ph idx="1"/>
          </p:nvPr>
        </p:nvSpPr>
        <p:spPr/>
        <p:txBody>
          <a:bodyPr/>
          <a:lstStyle/>
          <a:p>
            <a:r>
              <a:rPr lang="nl-NL" dirty="0">
                <a:solidFill>
                  <a:schemeClr val="bg1"/>
                </a:solidFill>
              </a:rPr>
              <a:t>Doel- en doelbinding?</a:t>
            </a:r>
            <a:br>
              <a:rPr lang="nl-NL" dirty="0">
                <a:solidFill>
                  <a:schemeClr val="bg1"/>
                </a:solidFill>
              </a:rPr>
            </a:br>
            <a:br>
              <a:rPr lang="nl-NL" dirty="0">
                <a:solidFill>
                  <a:schemeClr val="bg1"/>
                </a:solidFill>
              </a:rPr>
            </a:br>
            <a:endParaRPr lang="nl-NL" dirty="0">
              <a:solidFill>
                <a:schemeClr val="bg1"/>
              </a:solidFill>
            </a:endParaRPr>
          </a:p>
          <a:p>
            <a:r>
              <a:rPr lang="nl-NL" dirty="0">
                <a:solidFill>
                  <a:schemeClr val="bg1"/>
                </a:solidFill>
              </a:rPr>
              <a:t>Data minimalisatie?</a:t>
            </a:r>
            <a:br>
              <a:rPr lang="nl-NL" dirty="0">
                <a:solidFill>
                  <a:schemeClr val="bg1"/>
                </a:solidFill>
              </a:rPr>
            </a:br>
            <a:br>
              <a:rPr lang="nl-NL" dirty="0">
                <a:solidFill>
                  <a:schemeClr val="bg1"/>
                </a:solidFill>
              </a:rPr>
            </a:br>
            <a:endParaRPr lang="nl-NL" dirty="0">
              <a:solidFill>
                <a:schemeClr val="bg1"/>
              </a:solidFill>
            </a:endParaRPr>
          </a:p>
          <a:p>
            <a:r>
              <a:rPr lang="nl-NL" dirty="0">
                <a:solidFill>
                  <a:schemeClr val="bg1"/>
                </a:solidFill>
              </a:rPr>
              <a:t>Verwerkingsgrond?</a:t>
            </a:r>
            <a:br>
              <a:rPr lang="nl-NL" dirty="0">
                <a:solidFill>
                  <a:schemeClr val="bg1"/>
                </a:solidFill>
              </a:rPr>
            </a:br>
            <a:br>
              <a:rPr lang="nl-NL" dirty="0">
                <a:solidFill>
                  <a:schemeClr val="bg1"/>
                </a:solidFill>
              </a:rPr>
            </a:br>
            <a:endParaRPr lang="nl-NL" dirty="0">
              <a:solidFill>
                <a:schemeClr val="bg1"/>
              </a:solidFill>
            </a:endParaRPr>
          </a:p>
          <a:p>
            <a:r>
              <a:rPr lang="nl-NL" dirty="0">
                <a:solidFill>
                  <a:schemeClr val="bg1"/>
                </a:solidFill>
              </a:rPr>
              <a:t>Bijzondere persoonsgegevens?</a:t>
            </a:r>
          </a:p>
        </p:txBody>
      </p:sp>
    </p:spTree>
    <p:extLst>
      <p:ext uri="{BB962C8B-B14F-4D97-AF65-F5344CB8AC3E}">
        <p14:creationId xmlns:p14="http://schemas.microsoft.com/office/powerpoint/2010/main" val="3878171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684299-5E49-4931-A889-DA16CFB4B681}"/>
              </a:ext>
            </a:extLst>
          </p:cNvPr>
          <p:cNvSpPr>
            <a:spLocks noGrp="1"/>
          </p:cNvSpPr>
          <p:nvPr>
            <p:ph type="title"/>
          </p:nvPr>
        </p:nvSpPr>
        <p:spPr/>
        <p:txBody>
          <a:bodyPr/>
          <a:lstStyle/>
          <a:p>
            <a:r>
              <a:rPr lang="nl-NL" dirty="0"/>
              <a:t>Plichten &amp; Rechten</a:t>
            </a:r>
          </a:p>
        </p:txBody>
      </p:sp>
      <p:sp>
        <p:nvSpPr>
          <p:cNvPr id="3" name="Tijdelijke aanduiding voor inhoud 2">
            <a:extLst>
              <a:ext uri="{FF2B5EF4-FFF2-40B4-BE49-F238E27FC236}">
                <a16:creationId xmlns:a16="http://schemas.microsoft.com/office/drawing/2014/main" id="{A9DCDB76-F3D3-471A-A3E4-76F1B5EEA35E}"/>
              </a:ext>
            </a:extLst>
          </p:cNvPr>
          <p:cNvSpPr>
            <a:spLocks noGrp="1"/>
          </p:cNvSpPr>
          <p:nvPr>
            <p:ph idx="1"/>
          </p:nvPr>
        </p:nvSpPr>
        <p:spPr/>
        <p:txBody>
          <a:bodyPr/>
          <a:lstStyle/>
          <a:p>
            <a:r>
              <a:rPr lang="nl-NL" dirty="0">
                <a:solidFill>
                  <a:schemeClr val="bg1"/>
                </a:solidFill>
              </a:rPr>
              <a:t>Veilig </a:t>
            </a:r>
            <a:r>
              <a:rPr lang="nl-NL">
                <a:solidFill>
                  <a:schemeClr val="bg1"/>
                </a:solidFill>
              </a:rPr>
              <a:t>en vertrouwelijk?</a:t>
            </a:r>
            <a:endParaRPr lang="nl-NL" dirty="0">
              <a:solidFill>
                <a:schemeClr val="bg1"/>
              </a:solidFill>
            </a:endParaRPr>
          </a:p>
          <a:p>
            <a:r>
              <a:rPr lang="nl-NL" dirty="0">
                <a:solidFill>
                  <a:schemeClr val="bg1"/>
                </a:solidFill>
              </a:rPr>
              <a:t>Is de familie afdoende geïnformeerd?</a:t>
            </a:r>
          </a:p>
          <a:p>
            <a:endParaRPr lang="nl-NL" dirty="0">
              <a:solidFill>
                <a:schemeClr val="bg1"/>
              </a:solidFill>
            </a:endParaRPr>
          </a:p>
          <a:p>
            <a:r>
              <a:rPr lang="nl-NL" dirty="0">
                <a:solidFill>
                  <a:schemeClr val="bg1"/>
                </a:solidFill>
              </a:rPr>
              <a:t>Op welke rechten zou de familie hier een beroep kunnen doen?</a:t>
            </a:r>
          </a:p>
        </p:txBody>
      </p:sp>
    </p:spTree>
    <p:extLst>
      <p:ext uri="{BB962C8B-B14F-4D97-AF65-F5344CB8AC3E}">
        <p14:creationId xmlns:p14="http://schemas.microsoft.com/office/powerpoint/2010/main" val="2835322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B90D75-9FF3-4F69-B0BC-A57FD382F3E6}"/>
              </a:ext>
            </a:extLst>
          </p:cNvPr>
          <p:cNvSpPr>
            <a:spLocks noGrp="1"/>
          </p:cNvSpPr>
          <p:nvPr>
            <p:ph type="title"/>
          </p:nvPr>
        </p:nvSpPr>
        <p:spPr/>
        <p:txBody>
          <a:bodyPr/>
          <a:lstStyle/>
          <a:p>
            <a:r>
              <a:rPr lang="nl-NL" dirty="0"/>
              <a:t>Europese Unie en Raad van Europa</a:t>
            </a:r>
          </a:p>
        </p:txBody>
      </p:sp>
      <p:pic>
        <p:nvPicPr>
          <p:cNvPr id="4" name="Picture 2" descr="Afbeeldingsresultaat voor council of europe countries">
            <a:extLst>
              <a:ext uri="{FF2B5EF4-FFF2-40B4-BE49-F238E27FC236}">
                <a16:creationId xmlns:a16="http://schemas.microsoft.com/office/drawing/2014/main" id="{F966D1D5-E1C0-42D3-ADD9-05050F400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0146" y="1854047"/>
            <a:ext cx="4493856" cy="44938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A3B49657-D26D-464C-8F12-183C991E34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930400"/>
            <a:ext cx="4322946" cy="4322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582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BE5D1B-A010-4418-827D-6D8EDE9158E1}"/>
              </a:ext>
            </a:extLst>
          </p:cNvPr>
          <p:cNvSpPr>
            <a:spLocks noGrp="1"/>
          </p:cNvSpPr>
          <p:nvPr>
            <p:ph type="title"/>
          </p:nvPr>
        </p:nvSpPr>
        <p:spPr/>
        <p:txBody>
          <a:bodyPr/>
          <a:lstStyle/>
          <a:p>
            <a:r>
              <a:rPr lang="nl-NL" dirty="0"/>
              <a:t>Europees Verdrag voor de Rechten van de Mens</a:t>
            </a:r>
          </a:p>
        </p:txBody>
      </p:sp>
      <p:sp>
        <p:nvSpPr>
          <p:cNvPr id="3" name="Tijdelijke aanduiding voor inhoud 2">
            <a:extLst>
              <a:ext uri="{FF2B5EF4-FFF2-40B4-BE49-F238E27FC236}">
                <a16:creationId xmlns:a16="http://schemas.microsoft.com/office/drawing/2014/main" id="{F5D8882E-B238-432E-AE92-94F333DEBC1E}"/>
              </a:ext>
            </a:extLst>
          </p:cNvPr>
          <p:cNvSpPr>
            <a:spLocks noGrp="1"/>
          </p:cNvSpPr>
          <p:nvPr>
            <p:ph idx="1"/>
          </p:nvPr>
        </p:nvSpPr>
        <p:spPr/>
        <p:txBody>
          <a:bodyPr/>
          <a:lstStyle/>
          <a:p>
            <a:pPr algn="ctr"/>
            <a:r>
              <a:rPr lang="nl-NL" sz="1800" b="1" i="0" u="none" strike="noStrike" baseline="0" dirty="0">
                <a:solidFill>
                  <a:schemeClr val="bg1"/>
                </a:solidFill>
                <a:latin typeface="Futura Std Medium"/>
              </a:rPr>
              <a:t>ARTICLE 8 </a:t>
            </a:r>
            <a:endParaRPr lang="nl-NL" sz="1800" b="0" i="0" u="none" strike="noStrike" baseline="0" dirty="0">
              <a:solidFill>
                <a:schemeClr val="bg1"/>
              </a:solidFill>
              <a:latin typeface="Futura Std Medium"/>
            </a:endParaRPr>
          </a:p>
          <a:p>
            <a:pPr algn="ctr"/>
            <a:r>
              <a:rPr lang="en-US" sz="1800" b="1" i="0" u="none" strike="noStrike" baseline="0" dirty="0">
                <a:solidFill>
                  <a:schemeClr val="bg1"/>
                </a:solidFill>
                <a:latin typeface="Futura Std Book"/>
              </a:rPr>
              <a:t>Right to respect for private and family life </a:t>
            </a:r>
            <a:endParaRPr lang="en-US" sz="1800" b="0" i="0" u="none" strike="noStrike" baseline="0" dirty="0">
              <a:solidFill>
                <a:schemeClr val="bg1"/>
              </a:solidFill>
              <a:latin typeface="Futura Std Book"/>
            </a:endParaRPr>
          </a:p>
          <a:p>
            <a:pPr algn="just"/>
            <a:r>
              <a:rPr lang="en-US" sz="1800" b="0" i="0" u="none" strike="noStrike" baseline="0" dirty="0">
                <a:solidFill>
                  <a:schemeClr val="bg1"/>
                </a:solidFill>
                <a:latin typeface="Futura Std Book"/>
              </a:rPr>
              <a:t>1. Everyone has the right to respect for his private and family life, his home and his correspondence. </a:t>
            </a:r>
          </a:p>
          <a:p>
            <a:pPr algn="just"/>
            <a:r>
              <a:rPr lang="en-US" sz="1800" b="0" i="0" u="none" strike="noStrike" baseline="0" dirty="0">
                <a:solidFill>
                  <a:schemeClr val="bg1"/>
                </a:solidFill>
                <a:latin typeface="Futura Std Book"/>
              </a:rPr>
              <a:t>2. There shall be no interference by a public authority with the exercise of this right except such as is in accordance with the law and is necessary in a democratic society in the interests of national security, public safety or the economic well-being of the country, for the prevention of disorder or crime, for the protection of health or morals, or for the protection of the rights and freedoms of others. </a:t>
            </a:r>
            <a:endParaRPr lang="nl-NL" dirty="0">
              <a:solidFill>
                <a:schemeClr val="bg1"/>
              </a:solidFill>
            </a:endParaRPr>
          </a:p>
        </p:txBody>
      </p:sp>
    </p:spTree>
    <p:extLst>
      <p:ext uri="{BB962C8B-B14F-4D97-AF65-F5344CB8AC3E}">
        <p14:creationId xmlns:p14="http://schemas.microsoft.com/office/powerpoint/2010/main" val="209617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CA1FB-52DD-4B8F-8AB1-AF6E80802B7E}"/>
              </a:ext>
            </a:extLst>
          </p:cNvPr>
          <p:cNvSpPr>
            <a:spLocks noGrp="1"/>
          </p:cNvSpPr>
          <p:nvPr>
            <p:ph type="title"/>
          </p:nvPr>
        </p:nvSpPr>
        <p:spPr>
          <a:xfrm>
            <a:off x="677333" y="609600"/>
            <a:ext cx="8828975" cy="1320800"/>
          </a:xfrm>
        </p:spPr>
        <p:txBody>
          <a:bodyPr>
            <a:normAutofit/>
          </a:bodyPr>
          <a:lstStyle/>
          <a:p>
            <a:r>
              <a:rPr lang="nl-NL" dirty="0"/>
              <a:t>Handvest van de Grondrechten van de EU</a:t>
            </a:r>
          </a:p>
        </p:txBody>
      </p:sp>
      <p:graphicFrame>
        <p:nvGraphicFramePr>
          <p:cNvPr id="5" name="Tabel 5">
            <a:extLst>
              <a:ext uri="{FF2B5EF4-FFF2-40B4-BE49-F238E27FC236}">
                <a16:creationId xmlns:a16="http://schemas.microsoft.com/office/drawing/2014/main" id="{6749AE78-C73A-407A-8137-4D6E8F8D8CC2}"/>
              </a:ext>
            </a:extLst>
          </p:cNvPr>
          <p:cNvGraphicFramePr>
            <a:graphicFrameLocks noGrp="1"/>
          </p:cNvGraphicFramePr>
          <p:nvPr>
            <p:ph idx="1"/>
          </p:nvPr>
        </p:nvGraphicFramePr>
        <p:xfrm>
          <a:off x="677334" y="2036301"/>
          <a:ext cx="9185402" cy="4572000"/>
        </p:xfrm>
        <a:graphic>
          <a:graphicData uri="http://schemas.openxmlformats.org/drawingml/2006/table">
            <a:tbl>
              <a:tblPr firstRow="1" bandRow="1">
                <a:tableStyleId>{5C22544A-7EE6-4342-B048-85BDC9FD1C3A}</a:tableStyleId>
              </a:tblPr>
              <a:tblGrid>
                <a:gridCol w="2580416">
                  <a:extLst>
                    <a:ext uri="{9D8B030D-6E8A-4147-A177-3AD203B41FA5}">
                      <a16:colId xmlns:a16="http://schemas.microsoft.com/office/drawing/2014/main" val="1792198944"/>
                    </a:ext>
                  </a:extLst>
                </a:gridCol>
                <a:gridCol w="6604986">
                  <a:extLst>
                    <a:ext uri="{9D8B030D-6E8A-4147-A177-3AD203B41FA5}">
                      <a16:colId xmlns:a16="http://schemas.microsoft.com/office/drawing/2014/main" val="4157998499"/>
                    </a:ext>
                  </a:extLst>
                </a:gridCol>
              </a:tblGrid>
              <a:tr h="370840">
                <a:tc>
                  <a:txBody>
                    <a:bodyPr/>
                    <a:lstStyle/>
                    <a:p>
                      <a:r>
                        <a:rPr lang="nl-NL" sz="1800" b="0" i="1" kern="1200" dirty="0">
                          <a:solidFill>
                            <a:schemeClr val="bg1"/>
                          </a:solidFill>
                          <a:effectLst/>
                          <a:latin typeface="+mn-lt"/>
                          <a:ea typeface="+mn-ea"/>
                          <a:cs typeface="+mn-cs"/>
                        </a:rPr>
                        <a:t>Artikel 7</a:t>
                      </a:r>
                    </a:p>
                    <a:p>
                      <a:r>
                        <a:rPr lang="nl-NL" sz="1800" b="1" i="0" kern="1200" dirty="0">
                          <a:solidFill>
                            <a:schemeClr val="bg1"/>
                          </a:solidFill>
                          <a:effectLst/>
                          <a:latin typeface="+mn-lt"/>
                          <a:ea typeface="+mn-ea"/>
                          <a:cs typeface="+mn-cs"/>
                        </a:rPr>
                        <a:t>De eerbiediging van het </a:t>
                      </a:r>
                      <a:r>
                        <a:rPr lang="nl-NL" sz="1800" b="1" i="0" kern="1200" dirty="0" err="1">
                          <a:solidFill>
                            <a:schemeClr val="bg1"/>
                          </a:solidFill>
                          <a:effectLst/>
                          <a:latin typeface="+mn-lt"/>
                          <a:ea typeface="+mn-ea"/>
                          <a:cs typeface="+mn-cs"/>
                        </a:rPr>
                        <a:t>privé-leven</a:t>
                      </a:r>
                      <a:r>
                        <a:rPr lang="nl-NL" sz="1800" b="1" i="0" kern="1200" dirty="0">
                          <a:solidFill>
                            <a:schemeClr val="bg1"/>
                          </a:solidFill>
                          <a:effectLst/>
                          <a:latin typeface="+mn-lt"/>
                          <a:ea typeface="+mn-ea"/>
                          <a:cs typeface="+mn-cs"/>
                        </a:rPr>
                        <a:t> en van het familie- en gezinsleven</a:t>
                      </a:r>
                    </a:p>
                    <a:p>
                      <a:endParaRPr lang="nl-NL" dirty="0"/>
                    </a:p>
                  </a:txBody>
                  <a:tcPr/>
                </a:tc>
                <a:tc>
                  <a:txBody>
                    <a:bodyPr/>
                    <a:lstStyle/>
                    <a:p>
                      <a:r>
                        <a:rPr lang="nl-NL" sz="1800" b="1" i="1" kern="1200" dirty="0">
                          <a:solidFill>
                            <a:schemeClr val="bg1"/>
                          </a:solidFill>
                          <a:effectLst/>
                          <a:latin typeface="+mn-lt"/>
                          <a:ea typeface="+mn-ea"/>
                          <a:cs typeface="+mn-cs"/>
                        </a:rPr>
                        <a:t>Artikel 8</a:t>
                      </a:r>
                    </a:p>
                    <a:p>
                      <a:r>
                        <a:rPr lang="nl-NL" sz="1800" b="1" i="0" kern="1200" dirty="0">
                          <a:solidFill>
                            <a:schemeClr val="bg1"/>
                          </a:solidFill>
                          <a:effectLst/>
                          <a:latin typeface="+mn-lt"/>
                          <a:ea typeface="+mn-ea"/>
                          <a:cs typeface="+mn-cs"/>
                        </a:rPr>
                        <a:t>De bescherming van persoonsgegevens</a:t>
                      </a:r>
                    </a:p>
                    <a:p>
                      <a:endParaRPr lang="nl-NL" dirty="0"/>
                    </a:p>
                  </a:txBody>
                  <a:tcPr/>
                </a:tc>
                <a:extLst>
                  <a:ext uri="{0D108BD9-81ED-4DB2-BD59-A6C34878D82A}">
                    <a16:rowId xmlns:a16="http://schemas.microsoft.com/office/drawing/2014/main" val="2940076850"/>
                  </a:ext>
                </a:extLst>
              </a:tr>
              <a:tr h="370840">
                <a:tc>
                  <a:txBody>
                    <a:bodyPr/>
                    <a:lstStyle/>
                    <a:p>
                      <a:r>
                        <a:rPr lang="nl-NL" sz="1800" b="0" i="0" kern="1200" dirty="0">
                          <a:solidFill>
                            <a:schemeClr val="dk1"/>
                          </a:solidFill>
                          <a:effectLst/>
                          <a:latin typeface="+mn-lt"/>
                          <a:ea typeface="+mn-ea"/>
                          <a:cs typeface="+mn-cs"/>
                        </a:rPr>
                        <a:t>Eenieder heeft recht op eerbiediging van zijn </a:t>
                      </a:r>
                      <a:r>
                        <a:rPr lang="nl-NL" sz="1800" b="0" i="0" kern="1200" dirty="0" err="1">
                          <a:solidFill>
                            <a:schemeClr val="dk1"/>
                          </a:solidFill>
                          <a:effectLst/>
                          <a:latin typeface="+mn-lt"/>
                          <a:ea typeface="+mn-ea"/>
                          <a:cs typeface="+mn-cs"/>
                        </a:rPr>
                        <a:t>privé-leven</a:t>
                      </a:r>
                      <a:r>
                        <a:rPr lang="nl-NL" sz="1800" b="0" i="0" kern="1200" dirty="0">
                          <a:solidFill>
                            <a:schemeClr val="dk1"/>
                          </a:solidFill>
                          <a:effectLst/>
                          <a:latin typeface="+mn-lt"/>
                          <a:ea typeface="+mn-ea"/>
                          <a:cs typeface="+mn-cs"/>
                        </a:rPr>
                        <a:t>, zijn familie- en gezinsleven, zijn woning en zijn communicatie.</a:t>
                      </a:r>
                    </a:p>
                    <a:p>
                      <a:endParaRPr lang="nl-NL" dirty="0"/>
                    </a:p>
                  </a:txBody>
                  <a:tcPr/>
                </a:tc>
                <a:tc>
                  <a:txBody>
                    <a:bodyPr/>
                    <a:lstStyle/>
                    <a:p>
                      <a:r>
                        <a:rPr lang="nl-NL" sz="1800" b="0" i="0" kern="1200" dirty="0">
                          <a:solidFill>
                            <a:schemeClr val="dk1"/>
                          </a:solidFill>
                          <a:effectLst/>
                          <a:latin typeface="+mn-lt"/>
                          <a:ea typeface="+mn-ea"/>
                          <a:cs typeface="+mn-cs"/>
                        </a:rPr>
                        <a:t>1.   Eenieder heeft recht op bescherming van zijn persoonsgegevens.</a:t>
                      </a:r>
                    </a:p>
                    <a:p>
                      <a:r>
                        <a:rPr lang="nl-NL" sz="1800" b="0" i="0" kern="1200" dirty="0">
                          <a:solidFill>
                            <a:schemeClr val="dk1"/>
                          </a:solidFill>
                          <a:effectLst/>
                          <a:latin typeface="+mn-lt"/>
                          <a:ea typeface="+mn-ea"/>
                          <a:cs typeface="+mn-cs"/>
                        </a:rPr>
                        <a:t>2.   Deze gegevens moeten eerlijk worden verwerkt, voor bepaalde doeleinden en met toestemming van de betrokkene of op basis van een andere gerechtvaardigde grondslag waarin de wet voorziet. Eenieder heeft recht van inzage in de over hem verzamelde gegevens en op rectificatie daarvan.</a:t>
                      </a:r>
                    </a:p>
                    <a:p>
                      <a:r>
                        <a:rPr lang="nl-NL" sz="1800" b="0" i="0" kern="1200" dirty="0">
                          <a:solidFill>
                            <a:schemeClr val="dk1"/>
                          </a:solidFill>
                          <a:effectLst/>
                          <a:latin typeface="+mn-lt"/>
                          <a:ea typeface="+mn-ea"/>
                          <a:cs typeface="+mn-cs"/>
                        </a:rPr>
                        <a:t>3.   Een onafhankelijke autoriteit ziet erop toe dat deze regels worden nageleefd.</a:t>
                      </a:r>
                    </a:p>
                    <a:p>
                      <a:endParaRPr lang="nl-NL" dirty="0"/>
                    </a:p>
                  </a:txBody>
                  <a:tcPr/>
                </a:tc>
                <a:extLst>
                  <a:ext uri="{0D108BD9-81ED-4DB2-BD59-A6C34878D82A}">
                    <a16:rowId xmlns:a16="http://schemas.microsoft.com/office/drawing/2014/main" val="1611407156"/>
                  </a:ext>
                </a:extLst>
              </a:tr>
            </a:tbl>
          </a:graphicData>
        </a:graphic>
      </p:graphicFrame>
    </p:spTree>
    <p:extLst>
      <p:ext uri="{BB962C8B-B14F-4D97-AF65-F5344CB8AC3E}">
        <p14:creationId xmlns:p14="http://schemas.microsoft.com/office/powerpoint/2010/main" val="453408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3B2107-265C-4AF8-9E36-C4A8D2B54A36}"/>
              </a:ext>
            </a:extLst>
          </p:cNvPr>
          <p:cNvSpPr>
            <a:spLocks noGrp="1"/>
          </p:cNvSpPr>
          <p:nvPr>
            <p:ph type="title"/>
          </p:nvPr>
        </p:nvSpPr>
        <p:spPr>
          <a:xfrm>
            <a:off x="677334" y="609600"/>
            <a:ext cx="8846228" cy="1320800"/>
          </a:xfrm>
        </p:spPr>
        <p:txBody>
          <a:bodyPr/>
          <a:lstStyle/>
          <a:p>
            <a:r>
              <a:rPr lang="nl-NL" dirty="0"/>
              <a:t>Handvest van de Grondrechten van de EU</a:t>
            </a:r>
          </a:p>
        </p:txBody>
      </p:sp>
      <p:sp>
        <p:nvSpPr>
          <p:cNvPr id="3" name="Tijdelijke aanduiding voor inhoud 2">
            <a:extLst>
              <a:ext uri="{FF2B5EF4-FFF2-40B4-BE49-F238E27FC236}">
                <a16:creationId xmlns:a16="http://schemas.microsoft.com/office/drawing/2014/main" id="{9EE8927A-1749-45A7-84D9-D65012E3B4D1}"/>
              </a:ext>
            </a:extLst>
          </p:cNvPr>
          <p:cNvSpPr>
            <a:spLocks noGrp="1"/>
          </p:cNvSpPr>
          <p:nvPr>
            <p:ph idx="1"/>
          </p:nvPr>
        </p:nvSpPr>
        <p:spPr>
          <a:xfrm>
            <a:off x="677334" y="1466491"/>
            <a:ext cx="8596668" cy="5037826"/>
          </a:xfrm>
        </p:spPr>
        <p:txBody>
          <a:bodyPr>
            <a:normAutofit fontScale="85000" lnSpcReduction="10000"/>
          </a:bodyPr>
          <a:lstStyle/>
          <a:p>
            <a:r>
              <a:rPr lang="nl-NL" dirty="0">
                <a:solidFill>
                  <a:schemeClr val="bg1"/>
                </a:solidFill>
              </a:rPr>
              <a:t>Artikel 15 Vrijheid van beroep en recht om te werken </a:t>
            </a:r>
          </a:p>
          <a:p>
            <a:r>
              <a:rPr lang="nl-NL" dirty="0">
                <a:solidFill>
                  <a:schemeClr val="bg1"/>
                </a:solidFill>
              </a:rPr>
              <a:t>1. Eenieder heeft het recht te werken en een vrijelijk gekozen of aanvaard beroep uit te oefenen. </a:t>
            </a:r>
          </a:p>
          <a:p>
            <a:r>
              <a:rPr lang="nl-NL" dirty="0">
                <a:solidFill>
                  <a:schemeClr val="bg1"/>
                </a:solidFill>
              </a:rPr>
              <a:t>2. Iedere burger van de Unie is vrij om werk te zoeken, te werken, zich te vestigen of diensten te verrichten in iedere lidstaat.</a:t>
            </a:r>
          </a:p>
          <a:p>
            <a:r>
              <a:rPr lang="nl-NL" dirty="0">
                <a:solidFill>
                  <a:schemeClr val="bg1"/>
                </a:solidFill>
              </a:rPr>
              <a:t>3. Onderdanen van derde landen die op het grondgebied van de lidstaten mogen werken, hebben recht op arbeidsvoorwaarden die gelijkwaardig zijn aan die welke de burgers van de Unie genieten. </a:t>
            </a:r>
          </a:p>
          <a:p>
            <a:r>
              <a:rPr lang="nl-NL" dirty="0">
                <a:solidFill>
                  <a:schemeClr val="bg1"/>
                </a:solidFill>
              </a:rPr>
              <a:t>Artikel 16 Vrijheid van ondernemerschap </a:t>
            </a:r>
          </a:p>
          <a:p>
            <a:r>
              <a:rPr lang="nl-NL" dirty="0">
                <a:solidFill>
                  <a:schemeClr val="bg1"/>
                </a:solidFill>
              </a:rPr>
              <a:t>De vrijheid van ondernemerschap wordt erkend overeenkomstig het Gemeenschapsrecht en de nationale wetgevingen en praktijken. </a:t>
            </a:r>
          </a:p>
          <a:p>
            <a:r>
              <a:rPr lang="nl-NL" dirty="0">
                <a:solidFill>
                  <a:schemeClr val="bg1"/>
                </a:solidFill>
              </a:rPr>
              <a:t>Artikel 17 Recht op eigendom </a:t>
            </a:r>
          </a:p>
          <a:p>
            <a:r>
              <a:rPr lang="nl-NL" dirty="0">
                <a:solidFill>
                  <a:schemeClr val="bg1"/>
                </a:solidFill>
              </a:rPr>
              <a:t>1. Eenieder heeft het recht de goederen die hij rechtmatig heeft verkregen in eigendom te bezitten, te gebruiken, erover te beschikken en te vermaken. Aan niemand mag zijn eigendom worden ontnomen, behalve in het algemeen belang in de gevallen en onder de voorwaarden waarin de wet voorziet en mits zijn verlies tijdig op billijke wijze wordt vergoed. Het gebruik van de goederen kan worden geregeld bij de wet </a:t>
            </a:r>
            <a:r>
              <a:rPr lang="nl-NL" dirty="0" err="1">
                <a:solidFill>
                  <a:schemeClr val="bg1"/>
                </a:solidFill>
              </a:rPr>
              <a:t>voorzover</a:t>
            </a:r>
            <a:r>
              <a:rPr lang="nl-NL" dirty="0">
                <a:solidFill>
                  <a:schemeClr val="bg1"/>
                </a:solidFill>
              </a:rPr>
              <a:t> het algemeen belang dit vereist. </a:t>
            </a:r>
          </a:p>
          <a:p>
            <a:r>
              <a:rPr lang="nl-NL" dirty="0">
                <a:solidFill>
                  <a:schemeClr val="bg1"/>
                </a:solidFill>
              </a:rPr>
              <a:t>2. Intellectuele eigendom is beschermd.</a:t>
            </a:r>
          </a:p>
        </p:txBody>
      </p:sp>
    </p:spTree>
    <p:extLst>
      <p:ext uri="{BB962C8B-B14F-4D97-AF65-F5344CB8AC3E}">
        <p14:creationId xmlns:p14="http://schemas.microsoft.com/office/powerpoint/2010/main" val="1930210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De Algemene Verordening Gegevensbescherming: toepassing</a:t>
            </a:r>
            <a:endParaRPr lang="en-US" dirty="0"/>
          </a:p>
        </p:txBody>
      </p:sp>
      <p:sp>
        <p:nvSpPr>
          <p:cNvPr id="3" name="Content Placeholder 2"/>
          <p:cNvSpPr>
            <a:spLocks noGrp="1"/>
          </p:cNvSpPr>
          <p:nvPr>
            <p:ph idx="1"/>
          </p:nvPr>
        </p:nvSpPr>
        <p:spPr/>
        <p:txBody>
          <a:bodyPr/>
          <a:lstStyle/>
          <a:p>
            <a:r>
              <a:rPr lang="nl-NL" dirty="0">
                <a:solidFill>
                  <a:schemeClr val="bg1"/>
                </a:solidFill>
              </a:rPr>
              <a:t>(1) Persoonsgegevens</a:t>
            </a:r>
          </a:p>
          <a:p>
            <a:r>
              <a:rPr lang="nl-NL" dirty="0">
                <a:solidFill>
                  <a:schemeClr val="bg1"/>
                </a:solidFill>
              </a:rPr>
              <a:t>(2) Verwerken</a:t>
            </a:r>
          </a:p>
          <a:p>
            <a:r>
              <a:rPr lang="nl-NL" dirty="0">
                <a:solidFill>
                  <a:schemeClr val="bg1"/>
                </a:solidFill>
              </a:rPr>
              <a:t>(3) Verantwoordelijke, verwerker </a:t>
            </a:r>
          </a:p>
          <a:p>
            <a:r>
              <a:rPr lang="nl-NL" dirty="0">
                <a:solidFill>
                  <a:schemeClr val="bg1"/>
                </a:solidFill>
              </a:rPr>
              <a:t>(4) EU recht</a:t>
            </a:r>
          </a:p>
          <a:p>
            <a:r>
              <a:rPr lang="nl-NL" dirty="0">
                <a:solidFill>
                  <a:schemeClr val="bg1"/>
                </a:solidFill>
              </a:rPr>
              <a:t>(5) Uitzondering</a:t>
            </a:r>
          </a:p>
        </p:txBody>
      </p:sp>
    </p:spTree>
    <p:extLst>
      <p:ext uri="{BB962C8B-B14F-4D97-AF65-F5344CB8AC3E}">
        <p14:creationId xmlns:p14="http://schemas.microsoft.com/office/powerpoint/2010/main" val="72581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0B4AE-F64C-4BEE-94D3-5ABE5570E871}"/>
              </a:ext>
            </a:extLst>
          </p:cNvPr>
          <p:cNvSpPr>
            <a:spLocks noGrp="1"/>
          </p:cNvSpPr>
          <p:nvPr>
            <p:ph type="title"/>
          </p:nvPr>
        </p:nvSpPr>
        <p:spPr/>
        <p:txBody>
          <a:bodyPr>
            <a:normAutofit fontScale="90000"/>
          </a:bodyPr>
          <a:lstStyle/>
          <a:p>
            <a:r>
              <a:rPr lang="nl-NL" dirty="0"/>
              <a:t>(1) Persoonsgegevens</a:t>
            </a:r>
            <a:br>
              <a:rPr lang="nl-NL" dirty="0"/>
            </a:br>
            <a:br>
              <a:rPr lang="nl-NL"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3C966076-7889-4B33-9F62-E2AD401A4CDD}"/>
              </a:ext>
            </a:extLst>
          </p:cNvPr>
          <p:cNvSpPr>
            <a:spLocks noGrp="1"/>
          </p:cNvSpPr>
          <p:nvPr>
            <p:ph idx="1"/>
          </p:nvPr>
        </p:nvSpPr>
        <p:spPr/>
        <p:txBody>
          <a:bodyPr>
            <a:normAutofit/>
          </a:bodyPr>
          <a:lstStyle/>
          <a:p>
            <a:r>
              <a:rPr lang="en-US" sz="2400" b="0" i="0" u="none" strike="noStrike" baseline="0" dirty="0">
                <a:solidFill>
                  <a:schemeClr val="bg1"/>
                </a:solidFill>
                <a:latin typeface="EUAlbertina"/>
              </a:rPr>
              <a:t>Article 4 ‘personal data’ means any information relating to an identified or identifiable natural person (‘data subject’); an identifiable natural person is one who can be identified, directly or indirectly, in particular by reference to an identifier such as a name, an identification number, location data, an online identifier or to one or more factors specific to the physical, physiological, genetic, mental, economic, cultural or social identity of that natural person; </a:t>
            </a:r>
            <a:endParaRPr lang="nl-NL" sz="2400" dirty="0">
              <a:solidFill>
                <a:schemeClr val="bg1"/>
              </a:solidFill>
            </a:endParaRPr>
          </a:p>
        </p:txBody>
      </p:sp>
    </p:spTree>
    <p:extLst>
      <p:ext uri="{BB962C8B-B14F-4D97-AF65-F5344CB8AC3E}">
        <p14:creationId xmlns:p14="http://schemas.microsoft.com/office/powerpoint/2010/main" val="277045118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4127</TotalTime>
  <Words>4744</Words>
  <Application>Microsoft Office PowerPoint</Application>
  <PresentationFormat>Widescreen</PresentationFormat>
  <Paragraphs>193</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EUAlbertina</vt:lpstr>
      <vt:lpstr>Futura Std Book</vt:lpstr>
      <vt:lpstr>Futura Std Medium</vt:lpstr>
      <vt:lpstr>Times New Roman</vt:lpstr>
      <vt:lpstr>Trebuchet MS</vt:lpstr>
      <vt:lpstr>Wingdings 3</vt:lpstr>
      <vt:lpstr>Facet</vt:lpstr>
      <vt:lpstr>Privacy en Gegevensbescherming</vt:lpstr>
      <vt:lpstr>Overzicht van dit college</vt:lpstr>
      <vt:lpstr>Grondwet </vt:lpstr>
      <vt:lpstr>Europese Unie en Raad van Europa</vt:lpstr>
      <vt:lpstr>Europees Verdrag voor de Rechten van de Mens</vt:lpstr>
      <vt:lpstr>Handvest van de Grondrechten van de EU</vt:lpstr>
      <vt:lpstr>Handvest van de Grondrechten van de EU</vt:lpstr>
      <vt:lpstr>De Algemene Verordening Gegevensbescherming: toepassing</vt:lpstr>
      <vt:lpstr>(1) Persoonsgegevens  </vt:lpstr>
      <vt:lpstr>(1) Persoonsgegeven</vt:lpstr>
      <vt:lpstr>(2) Verwerken  </vt:lpstr>
      <vt:lpstr>(3) Verantwoordelijke, ververwerker</vt:lpstr>
      <vt:lpstr>(3) Verantwoordelijke, ververwerker</vt:lpstr>
      <vt:lpstr>(3) Verantwoordelijke, ververwerker</vt:lpstr>
      <vt:lpstr>(4) EU recht </vt:lpstr>
      <vt:lpstr>(5) Uitzonderingen </vt:lpstr>
      <vt:lpstr>Kernprincipes</vt:lpstr>
      <vt:lpstr>Kernprincipes</vt:lpstr>
      <vt:lpstr>Verwerkingsgrond</vt:lpstr>
      <vt:lpstr>Verwerkingsgrond bijzondere persoonsgegevens</vt:lpstr>
      <vt:lpstr>Verwerkingsgrond bijzondere persoonsgegevens</vt:lpstr>
      <vt:lpstr>Consent</vt:lpstr>
      <vt:lpstr>Consent</vt:lpstr>
      <vt:lpstr>Plichten</vt:lpstr>
      <vt:lpstr>Rechten</vt:lpstr>
      <vt:lpstr>Deel 2: de slimme meter</vt:lpstr>
      <vt:lpstr>PowerPoint Presentation</vt:lpstr>
      <vt:lpstr>PowerPoint Presentation</vt:lpstr>
      <vt:lpstr>PowerPoint Presentation</vt:lpstr>
      <vt:lpstr>PowerPoint Presentation</vt:lpstr>
      <vt:lpstr>PowerPoint Presentation</vt:lpstr>
      <vt:lpstr>Casus</vt:lpstr>
      <vt:lpstr>AVG Toepasselijk?</vt:lpstr>
      <vt:lpstr>Worden de kernbeginselen van de AVG gerespecteerd?</vt:lpstr>
      <vt:lpstr>Plichten &amp; Rechten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Introductie</dc:title>
  <dc:creator>Bart Van der Sloot</dc:creator>
  <cp:lastModifiedBy>Bart van der Sloot</cp:lastModifiedBy>
  <cp:revision>246</cp:revision>
  <dcterms:created xsi:type="dcterms:W3CDTF">2020-07-16T14:25:51Z</dcterms:created>
  <dcterms:modified xsi:type="dcterms:W3CDTF">2022-04-08T10:32:01Z</dcterms:modified>
</cp:coreProperties>
</file>