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8" r:id="rId8"/>
    <p:sldId id="269" r:id="rId9"/>
    <p:sldId id="270" r:id="rId10"/>
    <p:sldId id="262" r:id="rId11"/>
    <p:sldId id="271" r:id="rId12"/>
    <p:sldId id="264" r:id="rId13"/>
    <p:sldId id="273" r:id="rId14"/>
    <p:sldId id="274" r:id="rId15"/>
    <p:sldId id="275" r:id="rId16"/>
    <p:sldId id="333" r:id="rId17"/>
    <p:sldId id="334" r:id="rId18"/>
    <p:sldId id="335" r:id="rId19"/>
    <p:sldId id="336" r:id="rId20"/>
    <p:sldId id="388" r:id="rId21"/>
    <p:sldId id="389" r:id="rId22"/>
    <p:sldId id="390" r:id="rId23"/>
    <p:sldId id="391" r:id="rId24"/>
    <p:sldId id="272" r:id="rId25"/>
    <p:sldId id="392" r:id="rId26"/>
    <p:sldId id="393" r:id="rId27"/>
    <p:sldId id="394" r:id="rId28"/>
    <p:sldId id="395" r:id="rId29"/>
    <p:sldId id="265" r:id="rId30"/>
    <p:sldId id="276" r:id="rId31"/>
    <p:sldId id="277" r:id="rId32"/>
    <p:sldId id="278" r:id="rId33"/>
    <p:sldId id="337" r:id="rId34"/>
    <p:sldId id="279" r:id="rId35"/>
    <p:sldId id="338" r:id="rId36"/>
    <p:sldId id="339" r:id="rId37"/>
    <p:sldId id="266" r:id="rId38"/>
    <p:sldId id="280" r:id="rId39"/>
    <p:sldId id="281" r:id="rId40"/>
    <p:sldId id="267" r:id="rId41"/>
    <p:sldId id="340" r:id="rId42"/>
    <p:sldId id="341" r:id="rId43"/>
    <p:sldId id="372" r:id="rId44"/>
    <p:sldId id="373" r:id="rId45"/>
    <p:sldId id="375" r:id="rId46"/>
    <p:sldId id="342" r:id="rId47"/>
    <p:sldId id="374" r:id="rId48"/>
    <p:sldId id="343" r:id="rId49"/>
    <p:sldId id="344" r:id="rId50"/>
    <p:sldId id="369" r:id="rId51"/>
    <p:sldId id="370" r:id="rId52"/>
    <p:sldId id="345" r:id="rId53"/>
    <p:sldId id="346" r:id="rId54"/>
    <p:sldId id="371" r:id="rId55"/>
    <p:sldId id="428" r:id="rId56"/>
    <p:sldId id="376"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2846" autoAdjust="0"/>
  </p:normalViewPr>
  <p:slideViewPr>
    <p:cSldViewPr snapToGrid="0">
      <p:cViewPr varScale="1">
        <p:scale>
          <a:sx n="108" d="100"/>
          <a:sy n="108"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EC93879-1153-42D3-8EC7-7A3CC94658D3}" type="datetimeFigureOut">
              <a:rPr lang="en-US" dirty="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82E1496-D8B1-4FDC-98A5-AD2561A2EE12}" type="datetimeFigureOut">
              <a:rPr lang="en-US" dirty="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8AD3855-5B08-4570-810C-DE4498675D2C}" type="datetimeFigureOut">
              <a:rPr lang="en-US" dirty="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5FC1B1A-3400-4A09-B018-5620D6ADA4AF}" type="datetimeFigureOut">
              <a:rPr lang="en-US" dirty="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33EE65E-8B04-4250-B4A9-5C65F355F1A2}" type="datetimeFigureOut">
              <a:rPr lang="en-US" dirty="0"/>
              <a:t>9/21/2018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84F5881F-8E44-4F15-AB98-80B7869E49CA}" type="datetimeFigureOut">
              <a:rPr lang="en-US" dirty="0"/>
              <a:t>9/21/2018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9/21/2018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B40B886-74BB-4D5E-9EA9-584482FE40E6}" type="datetimeFigureOut">
              <a:rPr lang="en-US" dirty="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9/21/2018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9/21/2018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9/21/2018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8E44C4-3D72-4D6E-86A4-F5491DC49E6D}" type="datetimeFigureOut">
              <a:rPr lang="en-US" dirty="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6B8EA14-E6AC-4B59-973C-7A06B0EDE3E3}" type="datetimeFigureOut">
              <a:rPr lang="en-US" dirty="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9/21/2018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bartvandersloot.nl/onewebmedia/Verkenning_32_Exploring_the_Boundaries_of_Big_Data.pdf" TargetMode="External"/><Relationship Id="rId2" Type="http://schemas.openxmlformats.org/officeDocument/2006/relationships/hyperlink" Target="http://bartvandersloot.nl/onewebmedia/rapport_95_Big_Data_in_een_vrije_en_veilige_samenleving.pdf" TargetMode="External"/><Relationship Id="rId1" Type="http://schemas.openxmlformats.org/officeDocument/2006/relationships/slideLayout" Target="../slideLayouts/slideLayout2.xml"/><Relationship Id="rId4" Type="http://schemas.openxmlformats.org/officeDocument/2006/relationships/hyperlink" Target="http://bartvandersloot.nl/onewebmedia/WP_20_International_and_Comparative_Legal_Study_on_Big_Data.pdf"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F1BEB90-95B5-4B2D-BC3B-83E1D1974901}"/>
              </a:ext>
            </a:extLst>
          </p:cNvPr>
          <p:cNvSpPr>
            <a:spLocks noGrp="1"/>
          </p:cNvSpPr>
          <p:nvPr>
            <p:ph type="ctrTitle"/>
          </p:nvPr>
        </p:nvSpPr>
        <p:spPr/>
        <p:txBody>
          <a:bodyPr/>
          <a:lstStyle/>
          <a:p>
            <a:r>
              <a:rPr lang="nl-NL" sz="4000" dirty="0"/>
              <a:t>College 21-09-2018</a:t>
            </a:r>
            <a:br>
              <a:rPr lang="nl-NL" sz="4000" dirty="0"/>
            </a:br>
            <a:r>
              <a:rPr lang="nl-NL" sz="4000" dirty="0"/>
              <a:t>Privacy &amp; Gegevensbescherming</a:t>
            </a:r>
          </a:p>
        </p:txBody>
      </p:sp>
      <p:sp>
        <p:nvSpPr>
          <p:cNvPr id="3" name="Ondertitel 2">
            <a:extLst>
              <a:ext uri="{FF2B5EF4-FFF2-40B4-BE49-F238E27FC236}">
                <a16:creationId xmlns:a16="http://schemas.microsoft.com/office/drawing/2014/main" xmlns="" id="{44AEFACB-89B2-49C5-A212-7114F73D6622}"/>
              </a:ext>
            </a:extLst>
          </p:cNvPr>
          <p:cNvSpPr>
            <a:spLocks noGrp="1"/>
          </p:cNvSpPr>
          <p:nvPr>
            <p:ph type="subTitle" idx="1"/>
          </p:nvPr>
        </p:nvSpPr>
        <p:spPr/>
        <p:txBody>
          <a:bodyPr>
            <a:normAutofit fontScale="92500" lnSpcReduction="20000"/>
          </a:bodyPr>
          <a:lstStyle/>
          <a:p>
            <a:r>
              <a:rPr lang="nl-NL" dirty="0"/>
              <a:t>Bart van der Sloot</a:t>
            </a:r>
            <a:br>
              <a:rPr lang="nl-NL" dirty="0"/>
            </a:br>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(TILT)</a:t>
            </a:r>
            <a:br>
              <a:rPr lang="nl-NL" dirty="0"/>
            </a:br>
            <a:r>
              <a:rPr lang="nl-NL" dirty="0"/>
              <a:t>Tilburg University, Netherlands</a:t>
            </a:r>
          </a:p>
          <a:p>
            <a:r>
              <a:rPr lang="nl-NL" dirty="0">
                <a:hlinkClick r:id="rId2"/>
              </a:rPr>
              <a:t>www.bartvandersloot.nl</a:t>
            </a:r>
            <a:r>
              <a:rPr lang="nl-NL" dirty="0"/>
              <a:t> </a:t>
            </a:r>
          </a:p>
        </p:txBody>
      </p:sp>
    </p:spTree>
    <p:extLst>
      <p:ext uri="{BB962C8B-B14F-4D97-AF65-F5344CB8AC3E}">
        <p14:creationId xmlns:p14="http://schemas.microsoft.com/office/powerpoint/2010/main" val="3209863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7E2B75A-18DB-45F9-ABD8-62D530920B78}"/>
              </a:ext>
            </a:extLst>
          </p:cNvPr>
          <p:cNvSpPr>
            <a:spLocks noGrp="1"/>
          </p:cNvSpPr>
          <p:nvPr>
            <p:ph type="title"/>
          </p:nvPr>
        </p:nvSpPr>
        <p:spPr/>
        <p:txBody>
          <a:bodyPr>
            <a:normAutofit/>
          </a:bodyPr>
          <a:lstStyle/>
          <a:p>
            <a:r>
              <a:rPr lang="nl-NL" dirty="0"/>
              <a:t>2. Wat is de Algemene Verordening Gegevensbescherming? </a:t>
            </a:r>
          </a:p>
        </p:txBody>
      </p:sp>
      <p:sp>
        <p:nvSpPr>
          <p:cNvPr id="3" name="Tijdelijke aanduiding voor inhoud 2">
            <a:extLst>
              <a:ext uri="{FF2B5EF4-FFF2-40B4-BE49-F238E27FC236}">
                <a16:creationId xmlns:a16="http://schemas.microsoft.com/office/drawing/2014/main" xmlns="" id="{0BF12228-C3D5-4025-8392-5F9ADDFD56D5}"/>
              </a:ext>
            </a:extLst>
          </p:cNvPr>
          <p:cNvSpPr>
            <a:spLocks noGrp="1"/>
          </p:cNvSpPr>
          <p:nvPr>
            <p:ph idx="1"/>
          </p:nvPr>
        </p:nvSpPr>
        <p:spPr/>
        <p:txBody>
          <a:bodyPr/>
          <a:lstStyle/>
          <a:p>
            <a:r>
              <a:rPr lang="nl-NL" dirty="0"/>
              <a:t>Algemene Verordening </a:t>
            </a:r>
            <a:r>
              <a:rPr lang="nl-NL" dirty="0" err="1"/>
              <a:t>Gegegevensbescherming</a:t>
            </a:r>
            <a:r>
              <a:rPr lang="nl-NL" dirty="0"/>
              <a:t> vervangt de Richtlijn bescherming persoonsgegevens uit 1995</a:t>
            </a:r>
          </a:p>
          <a:p>
            <a:r>
              <a:rPr lang="nl-NL" dirty="0"/>
              <a:t>De Wet bescherming persoonsgegevens is een implementatie van de Richtlijn</a:t>
            </a:r>
          </a:p>
          <a:p>
            <a:r>
              <a:rPr lang="nl-NL" dirty="0"/>
              <a:t>De Verordening is aangenomen in 2016 en is van toepassing gegaan in mei 2018</a:t>
            </a:r>
          </a:p>
          <a:p>
            <a:r>
              <a:rPr lang="nl-NL" dirty="0"/>
              <a:t>De Verordening beslaat 88 pagina’s, 173 overwegingen en 99 artikelen</a:t>
            </a:r>
          </a:p>
        </p:txBody>
      </p:sp>
    </p:spTree>
    <p:extLst>
      <p:ext uri="{BB962C8B-B14F-4D97-AF65-F5344CB8AC3E}">
        <p14:creationId xmlns:p14="http://schemas.microsoft.com/office/powerpoint/2010/main" val="2312393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63FBEAD-5208-4DCA-AAA2-99745A9F4BF6}"/>
              </a:ext>
            </a:extLst>
          </p:cNvPr>
          <p:cNvSpPr>
            <a:spLocks noGrp="1"/>
          </p:cNvSpPr>
          <p:nvPr>
            <p:ph type="title"/>
          </p:nvPr>
        </p:nvSpPr>
        <p:spPr/>
        <p:txBody>
          <a:bodyPr/>
          <a:lstStyle/>
          <a:p>
            <a:r>
              <a:rPr lang="nl-NL" dirty="0"/>
              <a:t>2. Wat is de Algemene Verordening Gegevensbescherming? </a:t>
            </a:r>
          </a:p>
        </p:txBody>
      </p:sp>
      <p:sp>
        <p:nvSpPr>
          <p:cNvPr id="3" name="Tijdelijke aanduiding voor inhoud 2">
            <a:extLst>
              <a:ext uri="{FF2B5EF4-FFF2-40B4-BE49-F238E27FC236}">
                <a16:creationId xmlns:a16="http://schemas.microsoft.com/office/drawing/2014/main" xmlns="" id="{1FD7A38D-A478-4C62-850D-256FB97D343C}"/>
              </a:ext>
            </a:extLst>
          </p:cNvPr>
          <p:cNvSpPr>
            <a:spLocks noGrp="1"/>
          </p:cNvSpPr>
          <p:nvPr>
            <p:ph idx="1"/>
          </p:nvPr>
        </p:nvSpPr>
        <p:spPr/>
        <p:txBody>
          <a:bodyPr/>
          <a:lstStyle/>
          <a:p>
            <a:r>
              <a:rPr lang="nl-NL" i="1" dirty="0"/>
              <a:t>Artikel 99 </a:t>
            </a:r>
            <a:r>
              <a:rPr lang="nl-NL" b="1" dirty="0"/>
              <a:t>Inwerkingtreding en toepassing </a:t>
            </a:r>
          </a:p>
          <a:p>
            <a:r>
              <a:rPr lang="nl-NL" dirty="0"/>
              <a:t>1.Deze verordening treedt in werking op de twintigste dag na die van de bekendmaking ervan in het </a:t>
            </a:r>
            <a:r>
              <a:rPr lang="nl-NL" i="1" dirty="0"/>
              <a:t>Publicatieblad van de Europese Unie</a:t>
            </a:r>
            <a:r>
              <a:rPr lang="nl-NL" dirty="0"/>
              <a:t>. </a:t>
            </a:r>
          </a:p>
          <a:p>
            <a:r>
              <a:rPr lang="nl-NL" dirty="0"/>
              <a:t>2.Zij is van toepassing met ingang van 25 mei 2018. 4.5.2016 L 119/87 Publicatieblad van de Europese Unie NL </a:t>
            </a:r>
          </a:p>
        </p:txBody>
      </p:sp>
    </p:spTree>
    <p:extLst>
      <p:ext uri="{BB962C8B-B14F-4D97-AF65-F5344CB8AC3E}">
        <p14:creationId xmlns:p14="http://schemas.microsoft.com/office/powerpoint/2010/main" val="3052061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9994D47-CDD6-4BF7-BF98-CCC85F5047B6}"/>
              </a:ext>
            </a:extLst>
          </p:cNvPr>
          <p:cNvSpPr>
            <a:spLocks noGrp="1"/>
          </p:cNvSpPr>
          <p:nvPr>
            <p:ph type="title"/>
          </p:nvPr>
        </p:nvSpPr>
        <p:spPr/>
        <p:txBody>
          <a:bodyPr>
            <a:normAutofit/>
          </a:bodyPr>
          <a:lstStyle/>
          <a:p>
            <a:r>
              <a:rPr lang="nl-NL" dirty="0"/>
              <a:t>3. Is het recht op gegevensbescherming hetzelfde als het recht op privacy? </a:t>
            </a:r>
          </a:p>
        </p:txBody>
      </p:sp>
      <p:sp>
        <p:nvSpPr>
          <p:cNvPr id="3" name="Tijdelijke aanduiding voor inhoud 2">
            <a:extLst>
              <a:ext uri="{FF2B5EF4-FFF2-40B4-BE49-F238E27FC236}">
                <a16:creationId xmlns:a16="http://schemas.microsoft.com/office/drawing/2014/main" xmlns="" id="{29C84863-04B3-45D9-A3A9-0A51905C9058}"/>
              </a:ext>
            </a:extLst>
          </p:cNvPr>
          <p:cNvSpPr>
            <a:spLocks noGrp="1"/>
          </p:cNvSpPr>
          <p:nvPr>
            <p:ph idx="1"/>
          </p:nvPr>
        </p:nvSpPr>
        <p:spPr/>
        <p:txBody>
          <a:bodyPr>
            <a:normAutofit lnSpcReduction="10000"/>
          </a:bodyPr>
          <a:lstStyle/>
          <a:p>
            <a:r>
              <a:rPr lang="nl-NL" dirty="0"/>
              <a:t>Artikel 8 Recht op eerbiediging van privé-, familie en gezinsleven </a:t>
            </a:r>
          </a:p>
          <a:p>
            <a:r>
              <a:rPr lang="nl-NL" dirty="0"/>
              <a:t>1. Een ieder heeft recht op respect voor zijn privé leven, zijn familie- en gezinsleven, zijn woning en zijn correspondentie. </a:t>
            </a:r>
          </a:p>
          <a:p>
            <a:r>
              <a:rPr lang="nl-NL" dirty="0"/>
              <a:t>2.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 </a:t>
            </a:r>
          </a:p>
        </p:txBody>
      </p:sp>
    </p:spTree>
    <p:extLst>
      <p:ext uri="{BB962C8B-B14F-4D97-AF65-F5344CB8AC3E}">
        <p14:creationId xmlns:p14="http://schemas.microsoft.com/office/powerpoint/2010/main" val="2288271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650608D-6866-44CB-BD3C-A5AA3666EEEC}"/>
              </a:ext>
            </a:extLst>
          </p:cNvPr>
          <p:cNvSpPr>
            <a:spLocks noGrp="1"/>
          </p:cNvSpPr>
          <p:nvPr>
            <p:ph type="title"/>
          </p:nvPr>
        </p:nvSpPr>
        <p:spPr/>
        <p:txBody>
          <a:bodyPr/>
          <a:lstStyle/>
          <a:p>
            <a:r>
              <a:rPr lang="nl-NL" dirty="0"/>
              <a:t>3. Is het recht op gegevensbescherming hetzelfde als het recht op privacy? </a:t>
            </a:r>
          </a:p>
        </p:txBody>
      </p:sp>
      <p:sp>
        <p:nvSpPr>
          <p:cNvPr id="3" name="Tijdelijke aanduiding voor inhoud 2">
            <a:extLst>
              <a:ext uri="{FF2B5EF4-FFF2-40B4-BE49-F238E27FC236}">
                <a16:creationId xmlns:a16="http://schemas.microsoft.com/office/drawing/2014/main" xmlns="" id="{755B5A31-205E-485F-AE3E-607976EDE1ED}"/>
              </a:ext>
            </a:extLst>
          </p:cNvPr>
          <p:cNvSpPr>
            <a:spLocks noGrp="1"/>
          </p:cNvSpPr>
          <p:nvPr>
            <p:ph idx="1"/>
          </p:nvPr>
        </p:nvSpPr>
        <p:spPr/>
        <p:txBody>
          <a:bodyPr>
            <a:normAutofit fontScale="85000" lnSpcReduction="20000"/>
          </a:bodyPr>
          <a:lstStyle/>
          <a:p>
            <a:r>
              <a:rPr lang="nl-NL" dirty="0"/>
              <a:t>HANDVEST VAN DE GRONDRECHTEN VAN DE EUROPESE UNIE</a:t>
            </a:r>
          </a:p>
          <a:p>
            <a:r>
              <a:rPr lang="nl-NL" dirty="0"/>
              <a:t>Artikel 7 Eerbiediging van het </a:t>
            </a:r>
            <a:r>
              <a:rPr lang="nl-NL" dirty="0" err="1"/>
              <a:t>privé-leven</a:t>
            </a:r>
            <a:r>
              <a:rPr lang="nl-NL" dirty="0"/>
              <a:t> en het familie- en gezinsleven</a:t>
            </a:r>
          </a:p>
          <a:p>
            <a:r>
              <a:rPr lang="nl-NL" dirty="0"/>
              <a:t>Eenieder heeft recht op eerbiediging van zijn </a:t>
            </a:r>
            <a:r>
              <a:rPr lang="nl-NL" dirty="0" err="1"/>
              <a:t>privé-leven</a:t>
            </a:r>
            <a:r>
              <a:rPr lang="nl-NL" dirty="0"/>
              <a:t>, zijn familie- en gezinsleven, zijn woning en zijn communicatie.</a:t>
            </a:r>
          </a:p>
          <a:p>
            <a:r>
              <a:rPr lang="nl-NL" dirty="0"/>
              <a:t>Artikel 8 Bescherming van persoonsgegevens</a:t>
            </a:r>
          </a:p>
          <a:p>
            <a:r>
              <a:rPr lang="nl-NL" dirty="0"/>
              <a:t>1. Eenieder heeft recht op bescherming van de hem betreffende persoonsgegevens.</a:t>
            </a:r>
          </a:p>
          <a:p>
            <a:r>
              <a:rPr lang="nl-NL" dirty="0"/>
              <a:t>2. Deze gegevens moeten eerlijk worden verwerkt, voor bepaalde doeleinden en met toestemming van de betrokkene of op basis van een andere gerechtvaardigde grondslag waarin de wet voorziet. Eenieder heeft recht op toegang tot de over hem verzamelde gegevens en op rectificatie daarvan.</a:t>
            </a:r>
          </a:p>
          <a:p>
            <a:r>
              <a:rPr lang="nl-NL" dirty="0"/>
              <a:t>3. Een onafhankelijke autoriteit ziet toe op de naleving van deze regels.</a:t>
            </a:r>
          </a:p>
          <a:p>
            <a:endParaRPr lang="nl-NL" dirty="0"/>
          </a:p>
        </p:txBody>
      </p:sp>
    </p:spTree>
    <p:extLst>
      <p:ext uri="{BB962C8B-B14F-4D97-AF65-F5344CB8AC3E}">
        <p14:creationId xmlns:p14="http://schemas.microsoft.com/office/powerpoint/2010/main" val="2080562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FCE30C2-EE5D-4802-9ECD-AB182B34857E}"/>
              </a:ext>
            </a:extLst>
          </p:cNvPr>
          <p:cNvSpPr>
            <a:spLocks noGrp="1"/>
          </p:cNvSpPr>
          <p:nvPr>
            <p:ph type="title"/>
          </p:nvPr>
        </p:nvSpPr>
        <p:spPr/>
        <p:txBody>
          <a:bodyPr/>
          <a:lstStyle/>
          <a:p>
            <a:r>
              <a:rPr lang="nl-NL" dirty="0"/>
              <a:t>3. Is het recht op gegevensbescherming hetzelfde als het recht op privacy? </a:t>
            </a:r>
          </a:p>
        </p:txBody>
      </p:sp>
      <p:sp>
        <p:nvSpPr>
          <p:cNvPr id="3" name="Tijdelijke aanduiding voor inhoud 2">
            <a:extLst>
              <a:ext uri="{FF2B5EF4-FFF2-40B4-BE49-F238E27FC236}">
                <a16:creationId xmlns:a16="http://schemas.microsoft.com/office/drawing/2014/main" xmlns="" id="{0F597E0A-48EF-4464-B9F8-BE315D729423}"/>
              </a:ext>
            </a:extLst>
          </p:cNvPr>
          <p:cNvSpPr>
            <a:spLocks noGrp="1"/>
          </p:cNvSpPr>
          <p:nvPr>
            <p:ph idx="1"/>
          </p:nvPr>
        </p:nvSpPr>
        <p:spPr/>
        <p:txBody>
          <a:bodyPr/>
          <a:lstStyle/>
          <a:p>
            <a:r>
              <a:rPr lang="nl-NL" b="1" dirty="0"/>
              <a:t>Universele Verklaring van de Rechten van de Mens</a:t>
            </a:r>
          </a:p>
          <a:p>
            <a:r>
              <a:rPr lang="nl-NL" b="1" dirty="0"/>
              <a:t>Artikel 12</a:t>
            </a:r>
          </a:p>
          <a:p>
            <a:r>
              <a:rPr lang="nl-NL" dirty="0"/>
              <a:t>Niemand zal onderworpen worden aan willekeurige inmenging in zijn persoonlijke aangelegenheden, in zijn gezin, zijn tehuis of zijn briefwisseling, noch aan enige aantasting van zijn eer of goede naam. Tegen een dergelijke inmenging of aantasting heeft eenieder recht op bescherming door de wet.</a:t>
            </a:r>
          </a:p>
          <a:p>
            <a:endParaRPr lang="nl-NL" dirty="0"/>
          </a:p>
        </p:txBody>
      </p:sp>
    </p:spTree>
    <p:extLst>
      <p:ext uri="{BB962C8B-B14F-4D97-AF65-F5344CB8AC3E}">
        <p14:creationId xmlns:p14="http://schemas.microsoft.com/office/powerpoint/2010/main" val="408851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58A49B6-8549-4CB6-8273-ABB5AC0A9A62}"/>
              </a:ext>
            </a:extLst>
          </p:cNvPr>
          <p:cNvSpPr>
            <a:spLocks noGrp="1"/>
          </p:cNvSpPr>
          <p:nvPr>
            <p:ph type="title"/>
          </p:nvPr>
        </p:nvSpPr>
        <p:spPr/>
        <p:txBody>
          <a:bodyPr/>
          <a:lstStyle/>
          <a:p>
            <a:r>
              <a:rPr lang="nl-NL" dirty="0"/>
              <a:t>3. Is het recht op gegevensbescherming hetzelfde als het recht op privacy? </a:t>
            </a:r>
          </a:p>
        </p:txBody>
      </p:sp>
      <p:sp>
        <p:nvSpPr>
          <p:cNvPr id="3" name="Tijdelijke aanduiding voor inhoud 2">
            <a:extLst>
              <a:ext uri="{FF2B5EF4-FFF2-40B4-BE49-F238E27FC236}">
                <a16:creationId xmlns:a16="http://schemas.microsoft.com/office/drawing/2014/main" xmlns="" id="{DEA073A4-78D7-4D01-9190-30D1D059C82E}"/>
              </a:ext>
            </a:extLst>
          </p:cNvPr>
          <p:cNvSpPr>
            <a:spLocks noGrp="1"/>
          </p:cNvSpPr>
          <p:nvPr>
            <p:ph idx="1"/>
          </p:nvPr>
        </p:nvSpPr>
        <p:spPr/>
        <p:txBody>
          <a:bodyPr>
            <a:normAutofit fontScale="92500" lnSpcReduction="10000"/>
          </a:bodyPr>
          <a:lstStyle/>
          <a:p>
            <a:r>
              <a:rPr lang="nl-NL" dirty="0"/>
              <a:t>1. Achtergrond privacy: eeuwenoud - verdeling private en publieke ruimte</a:t>
            </a:r>
          </a:p>
          <a:p>
            <a:r>
              <a:rPr lang="nl-NL" dirty="0"/>
              <a:t>2. Achtergrond gegevensbescherming: begint in de jaren 70 – gaat om de goede omgang met data</a:t>
            </a:r>
          </a:p>
          <a:p>
            <a:r>
              <a:rPr lang="nl-NL" dirty="0"/>
              <a:t>3. Verschil in materiele reikwijdte: privacy breder recht, maar er valt ook meer onder gegevensbescherming dan onder privacy</a:t>
            </a:r>
          </a:p>
          <a:p>
            <a:r>
              <a:rPr lang="nl-NL" dirty="0"/>
              <a:t>4. Verschil in mate van regulering: privacy met name op grondwet/strafrecht niveau – gegevensbescherming 1 A4tje naar nu de AVG</a:t>
            </a:r>
          </a:p>
          <a:p>
            <a:r>
              <a:rPr lang="nl-NL" dirty="0"/>
              <a:t>5. Alle verwijzingen naar privacy zijn in de AVG verwijderd – niet privacy </a:t>
            </a:r>
            <a:r>
              <a:rPr lang="nl-NL" dirty="0" err="1"/>
              <a:t>by</a:t>
            </a:r>
            <a:r>
              <a:rPr lang="nl-NL" dirty="0"/>
              <a:t> </a:t>
            </a:r>
            <a:r>
              <a:rPr lang="nl-NL" dirty="0" err="1"/>
              <a:t>desing</a:t>
            </a:r>
            <a:r>
              <a:rPr lang="nl-NL" dirty="0"/>
              <a:t>, privacy </a:t>
            </a:r>
            <a:r>
              <a:rPr lang="nl-NL" dirty="0" err="1"/>
              <a:t>officer</a:t>
            </a:r>
            <a:r>
              <a:rPr lang="nl-NL" dirty="0"/>
              <a:t>, of </a:t>
            </a:r>
            <a:r>
              <a:rPr lang="nl-NL" dirty="0" err="1"/>
              <a:t>pia</a:t>
            </a:r>
            <a:r>
              <a:rPr lang="nl-NL" dirty="0"/>
              <a:t> </a:t>
            </a:r>
          </a:p>
        </p:txBody>
      </p:sp>
    </p:spTree>
    <p:extLst>
      <p:ext uri="{BB962C8B-B14F-4D97-AF65-F5344CB8AC3E}">
        <p14:creationId xmlns:p14="http://schemas.microsoft.com/office/powerpoint/2010/main" val="1244216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6262200-695F-4C59-9B60-847F4B10C759}"/>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xmlns="" id="{C6524543-D346-4A6A-AD44-87E5D4A0A6C2}"/>
              </a:ext>
            </a:extLst>
          </p:cNvPr>
          <p:cNvSpPr>
            <a:spLocks noGrp="1"/>
          </p:cNvSpPr>
          <p:nvPr>
            <p:ph idx="1"/>
          </p:nvPr>
        </p:nvSpPr>
        <p:spPr/>
        <p:txBody>
          <a:bodyPr>
            <a:normAutofit lnSpcReduction="10000"/>
          </a:bodyPr>
          <a:lstStyle/>
          <a:p>
            <a:r>
              <a:rPr lang="nl-NL" dirty="0"/>
              <a:t>In het begin van de jaren ‘70 van vorige eeuw werd in een aantal Europese landen wetgeving aangenomen over gegevensverwerking</a:t>
            </a:r>
          </a:p>
          <a:p>
            <a:r>
              <a:rPr lang="nl-NL" dirty="0"/>
              <a:t>In de Verenigde Staten werden in 1973 de zogenoemde Fair Information </a:t>
            </a:r>
            <a:r>
              <a:rPr lang="nl-NL" dirty="0" err="1"/>
              <a:t>Principles</a:t>
            </a:r>
            <a:r>
              <a:rPr lang="nl-NL" dirty="0"/>
              <a:t> ontwikkeld</a:t>
            </a:r>
          </a:p>
          <a:p>
            <a:r>
              <a:rPr lang="nl-NL" dirty="0"/>
              <a:t>In 1973 nam de Raad van Europa een resolutie aan over de verwerking van persoonsgegevens in de private sector</a:t>
            </a:r>
          </a:p>
          <a:p>
            <a:r>
              <a:rPr lang="nl-NL" dirty="0"/>
              <a:t>In 1974 nam de Raad van Europa een resolutie aan over de verwerking van persoonsgegevens in de publieke sector</a:t>
            </a:r>
          </a:p>
          <a:p>
            <a:r>
              <a:rPr lang="nl-NL" dirty="0"/>
              <a:t>In 1980 nam de OECD de </a:t>
            </a:r>
            <a:r>
              <a:rPr lang="en-US" dirty="0"/>
              <a:t>Guidelines on the Protection of Privacy and Transborder Flows of Personal Data </a:t>
            </a:r>
            <a:r>
              <a:rPr lang="en-US" dirty="0" err="1"/>
              <a:t>aan</a:t>
            </a:r>
            <a:endParaRPr lang="en-US" dirty="0"/>
          </a:p>
          <a:p>
            <a:endParaRPr lang="nl-NL" dirty="0"/>
          </a:p>
          <a:p>
            <a:endParaRPr lang="nl-NL" dirty="0"/>
          </a:p>
          <a:p>
            <a:endParaRPr lang="nl-NL" dirty="0"/>
          </a:p>
        </p:txBody>
      </p:sp>
    </p:spTree>
    <p:extLst>
      <p:ext uri="{BB962C8B-B14F-4D97-AF65-F5344CB8AC3E}">
        <p14:creationId xmlns:p14="http://schemas.microsoft.com/office/powerpoint/2010/main" val="120544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F37793C-C874-470D-BE9F-B20103500990}"/>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xmlns="" id="{73E550CC-4DB9-4CA6-8FAF-6F2988DE49C1}"/>
              </a:ext>
            </a:extLst>
          </p:cNvPr>
          <p:cNvSpPr>
            <a:spLocks noGrp="1"/>
          </p:cNvSpPr>
          <p:nvPr>
            <p:ph idx="1"/>
          </p:nvPr>
        </p:nvSpPr>
        <p:spPr>
          <a:xfrm>
            <a:off x="680321" y="2336873"/>
            <a:ext cx="9613861" cy="3873804"/>
          </a:xfrm>
        </p:spPr>
        <p:txBody>
          <a:bodyPr>
            <a:normAutofit fontScale="92500" lnSpcReduction="10000"/>
          </a:bodyPr>
          <a:lstStyle/>
          <a:p>
            <a:r>
              <a:rPr lang="nl-NL" dirty="0"/>
              <a:t>In 1981 kwam de Raad van Europa met de </a:t>
            </a:r>
            <a:r>
              <a:rPr lang="en-US" dirty="0"/>
              <a:t>Convention for the Protection of Individuals with regard to Automatic Processing of Personal Data </a:t>
            </a:r>
          </a:p>
          <a:p>
            <a:r>
              <a:rPr lang="en-US" dirty="0"/>
              <a:t>In 1995 </a:t>
            </a:r>
            <a:r>
              <a:rPr lang="en-US" dirty="0" err="1"/>
              <a:t>nam</a:t>
            </a:r>
            <a:r>
              <a:rPr lang="en-US" dirty="0"/>
              <a:t> de </a:t>
            </a:r>
            <a:r>
              <a:rPr lang="en-US" dirty="0" err="1"/>
              <a:t>Europese</a:t>
            </a:r>
            <a:r>
              <a:rPr lang="en-US" dirty="0"/>
              <a:t> </a:t>
            </a:r>
            <a:r>
              <a:rPr lang="en-US" dirty="0" err="1"/>
              <a:t>Unie</a:t>
            </a:r>
            <a:r>
              <a:rPr lang="en-US" dirty="0"/>
              <a:t> de </a:t>
            </a:r>
            <a:r>
              <a:rPr lang="nl-NL" dirty="0"/>
              <a:t>Richtlijn 95/46/EG van het Europees Parlement en de Raad van 24 oktober 1995 betreffende de bescherming van natuurlijke personen in verband met de verwerking van persoonsgegevens en betreffende het vrije verkeer van die gegevens  aan</a:t>
            </a:r>
          </a:p>
          <a:p>
            <a:r>
              <a:rPr lang="nl-NL" dirty="0"/>
              <a:t>In 2016 nam de Europese Unie de Verordening (EU) 2016/679 van het Europees Parlement en de Raad van 27 april 2016 betreffende de bescherming van natuurlijke personen in verband met de verwerking van persoonsgegevens en betreffende het vrije verkeer van die gegevens en tot intrekking van Richtlijn 95/46/EG (algemene verordening gegevensbescherming) aan</a:t>
            </a:r>
          </a:p>
        </p:txBody>
      </p:sp>
    </p:spTree>
    <p:extLst>
      <p:ext uri="{BB962C8B-B14F-4D97-AF65-F5344CB8AC3E}">
        <p14:creationId xmlns:p14="http://schemas.microsoft.com/office/powerpoint/2010/main" val="3883860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1586E23-420A-47A5-BC7C-B423A5EEA179}"/>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graphicFrame>
        <p:nvGraphicFramePr>
          <p:cNvPr id="4" name="Tijdelijke aanduiding voor inhoud 3">
            <a:extLst>
              <a:ext uri="{FF2B5EF4-FFF2-40B4-BE49-F238E27FC236}">
                <a16:creationId xmlns:a16="http://schemas.microsoft.com/office/drawing/2014/main" xmlns="" id="{73A2CF12-4499-4D26-8EE4-663C0C1D9555}"/>
              </a:ext>
            </a:extLst>
          </p:cNvPr>
          <p:cNvGraphicFramePr>
            <a:graphicFrameLocks noGrp="1"/>
          </p:cNvGraphicFramePr>
          <p:nvPr>
            <p:ph idx="1"/>
            <p:extLst>
              <p:ext uri="{D42A27DB-BD31-4B8C-83A1-F6EECF244321}">
                <p14:modId xmlns:p14="http://schemas.microsoft.com/office/powerpoint/2010/main" val="539541226"/>
              </p:ext>
            </p:extLst>
          </p:nvPr>
        </p:nvGraphicFramePr>
        <p:xfrm>
          <a:off x="680321" y="2242871"/>
          <a:ext cx="9731165" cy="4405116"/>
        </p:xfrm>
        <a:graphic>
          <a:graphicData uri="http://schemas.openxmlformats.org/drawingml/2006/table">
            <a:tbl>
              <a:tblPr firstRow="1" firstCol="1" bandRow="1">
                <a:tableStyleId>{5C22544A-7EE6-4342-B048-85BDC9FD1C3A}</a:tableStyleId>
              </a:tblPr>
              <a:tblGrid>
                <a:gridCol w="1397595">
                  <a:extLst>
                    <a:ext uri="{9D8B030D-6E8A-4147-A177-3AD203B41FA5}">
                      <a16:colId xmlns:a16="http://schemas.microsoft.com/office/drawing/2014/main" xmlns="" val="2059261194"/>
                    </a:ext>
                  </a:extLst>
                </a:gridCol>
                <a:gridCol w="1638112">
                  <a:extLst>
                    <a:ext uri="{9D8B030D-6E8A-4147-A177-3AD203B41FA5}">
                      <a16:colId xmlns:a16="http://schemas.microsoft.com/office/drawing/2014/main" xmlns="" val="2564670788"/>
                    </a:ext>
                  </a:extLst>
                </a:gridCol>
                <a:gridCol w="1656530">
                  <a:extLst>
                    <a:ext uri="{9D8B030D-6E8A-4147-A177-3AD203B41FA5}">
                      <a16:colId xmlns:a16="http://schemas.microsoft.com/office/drawing/2014/main" xmlns="" val="2432731805"/>
                    </a:ext>
                  </a:extLst>
                </a:gridCol>
                <a:gridCol w="1728035">
                  <a:extLst>
                    <a:ext uri="{9D8B030D-6E8A-4147-A177-3AD203B41FA5}">
                      <a16:colId xmlns:a16="http://schemas.microsoft.com/office/drawing/2014/main" xmlns="" val="364557353"/>
                    </a:ext>
                  </a:extLst>
                </a:gridCol>
                <a:gridCol w="1557939">
                  <a:extLst>
                    <a:ext uri="{9D8B030D-6E8A-4147-A177-3AD203B41FA5}">
                      <a16:colId xmlns:a16="http://schemas.microsoft.com/office/drawing/2014/main" xmlns="" val="1558519516"/>
                    </a:ext>
                  </a:extLst>
                </a:gridCol>
                <a:gridCol w="1752954">
                  <a:extLst>
                    <a:ext uri="{9D8B030D-6E8A-4147-A177-3AD203B41FA5}">
                      <a16:colId xmlns:a16="http://schemas.microsoft.com/office/drawing/2014/main" xmlns="" val="1775160548"/>
                    </a:ext>
                  </a:extLst>
                </a:gridCol>
              </a:tblGrid>
              <a:tr h="338437">
                <a:tc>
                  <a:txBody>
                    <a:bodyPr/>
                    <a:lstStyle/>
                    <a:p>
                      <a:pPr>
                        <a:lnSpc>
                          <a:spcPct val="115000"/>
                        </a:lnSpc>
                        <a:spcAft>
                          <a:spcPts val="0"/>
                        </a:spcAft>
                      </a:pPr>
                      <a:r>
                        <a:rPr lang="en-US" sz="1050">
                          <a:effectLst/>
                        </a:rPr>
                        <a:t> </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Material scope of the regulations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gridSpan="4">
                  <a:txBody>
                    <a:bodyPr/>
                    <a:lstStyle/>
                    <a:p>
                      <a:pPr>
                        <a:lnSpc>
                          <a:spcPct val="115000"/>
                        </a:lnSpc>
                        <a:spcAft>
                          <a:spcPts val="0"/>
                        </a:spcAft>
                      </a:pPr>
                      <a:r>
                        <a:rPr lang="en-US" sz="1050">
                          <a:effectLst/>
                        </a:rPr>
                        <a:t>                           (2) The substantive provisions of the regulations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xmlns="" val="2286469036"/>
                  </a:ext>
                </a:extLst>
              </a:tr>
              <a:tr h="169275">
                <a:tc>
                  <a:txBody>
                    <a:bodyPr/>
                    <a:lstStyle/>
                    <a:p>
                      <a:pPr>
                        <a:lnSpc>
                          <a:spcPct val="115000"/>
                        </a:lnSpc>
                        <a:spcAft>
                          <a:spcPts val="0"/>
                        </a:spcAft>
                      </a:pPr>
                      <a:r>
                        <a:rPr lang="en-US" sz="1050">
                          <a:effectLst/>
                        </a:rPr>
                        <a:t> </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 </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(2a) Obligations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(2b) Rights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(2c) Assessments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(2d) Enforcement</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extLst>
                  <a:ext uri="{0D108BD9-81ED-4DB2-BD59-A6C34878D82A}">
                    <a16:rowId xmlns:a16="http://schemas.microsoft.com/office/drawing/2014/main" xmlns="" val="2446355183"/>
                  </a:ext>
                </a:extLst>
              </a:tr>
              <a:tr h="964812">
                <a:tc>
                  <a:txBody>
                    <a:bodyPr/>
                    <a:lstStyle/>
                    <a:p>
                      <a:pPr>
                        <a:lnSpc>
                          <a:spcPct val="115000"/>
                        </a:lnSpc>
                        <a:spcAft>
                          <a:spcPts val="0"/>
                        </a:spcAft>
                      </a:pPr>
                      <a:r>
                        <a:rPr lang="en-US" sz="1050">
                          <a:effectLst/>
                        </a:rPr>
                        <a:t>FIPs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 </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Transparency</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(2) Principles of fairness </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Access to personal data</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(2) Marginal rights on rectification and erasure</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Mainly a matter of good governance</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extLst>
                  <a:ext uri="{0D108BD9-81ED-4DB2-BD59-A6C34878D82A}">
                    <a16:rowId xmlns:a16="http://schemas.microsoft.com/office/drawing/2014/main" xmlns="" val="1373133967"/>
                  </a:ext>
                </a:extLst>
              </a:tr>
              <a:tr h="964812">
                <a:tc>
                  <a:txBody>
                    <a:bodyPr/>
                    <a:lstStyle/>
                    <a:p>
                      <a:pPr>
                        <a:lnSpc>
                          <a:spcPct val="115000"/>
                        </a:lnSpc>
                        <a:spcAft>
                          <a:spcPts val="0"/>
                        </a:spcAft>
                      </a:pPr>
                      <a:r>
                        <a:rPr lang="en-US" sz="1050">
                          <a:effectLst/>
                        </a:rPr>
                        <a:t>Resolutions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Information relating to individuals (physical persons)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Transparency (Pub. Sec) </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(2) Principles of fairness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Access right</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Lawful, appropriate and relevant</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Recommends governments to take all steps necessary </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extLst>
                  <a:ext uri="{0D108BD9-81ED-4DB2-BD59-A6C34878D82A}">
                    <a16:rowId xmlns:a16="http://schemas.microsoft.com/office/drawing/2014/main" xmlns="" val="1714520583"/>
                  </a:ext>
                </a:extLst>
              </a:tr>
              <a:tr h="1928823">
                <a:tc>
                  <a:txBody>
                    <a:bodyPr/>
                    <a:lstStyle/>
                    <a:p>
                      <a:pPr>
                        <a:lnSpc>
                          <a:spcPct val="115000"/>
                        </a:lnSpc>
                        <a:spcAft>
                          <a:spcPts val="0"/>
                        </a:spcAft>
                      </a:pPr>
                      <a:r>
                        <a:rPr lang="en-US" sz="1050">
                          <a:effectLst/>
                        </a:rPr>
                        <a:t>Convention</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Information relating to an identified or identifiable individual</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(2) Principles of fairness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Access to and communication of personal data</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(2) Marginal rights on rectification and erasure</a:t>
                      </a:r>
                      <a:endParaRPr lang="nl-NL" sz="1200">
                        <a:effectLst/>
                      </a:endParaRPr>
                    </a:p>
                    <a:p>
                      <a:pPr>
                        <a:lnSpc>
                          <a:spcPct val="115000"/>
                        </a:lnSpc>
                        <a:spcAft>
                          <a:spcPts val="0"/>
                        </a:spcAft>
                      </a:pPr>
                      <a:r>
                        <a:rPr lang="en-US" sz="1050">
                          <a:effectLst/>
                        </a:rPr>
                        <a:t> </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Fairly and lawfully</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(2) Special rules sensitive data</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dirty="0">
                          <a:effectLst/>
                        </a:rPr>
                        <a:t>(1) Parties shall establish sanctions and remedies</a:t>
                      </a:r>
                      <a:endParaRPr lang="nl-NL" sz="1200" dirty="0">
                        <a:effectLst/>
                      </a:endParaRPr>
                    </a:p>
                    <a:p>
                      <a:pPr>
                        <a:lnSpc>
                          <a:spcPct val="115000"/>
                        </a:lnSpc>
                        <a:spcAft>
                          <a:spcPts val="0"/>
                        </a:spcAft>
                      </a:pPr>
                      <a:r>
                        <a:rPr lang="en-US" sz="1050" dirty="0">
                          <a:effectLst/>
                        </a:rPr>
                        <a:t> </a:t>
                      </a:r>
                      <a:endParaRPr lang="nl-NL" sz="1200" dirty="0">
                        <a:effectLst/>
                      </a:endParaRPr>
                    </a:p>
                    <a:p>
                      <a:pPr>
                        <a:lnSpc>
                          <a:spcPct val="115000"/>
                        </a:lnSpc>
                        <a:spcAft>
                          <a:spcPts val="0"/>
                        </a:spcAft>
                      </a:pPr>
                      <a:r>
                        <a:rPr lang="en-US" sz="1050" dirty="0">
                          <a:effectLst/>
                        </a:rPr>
                        <a:t> </a:t>
                      </a:r>
                      <a:endParaRPr lang="nl-NL" sz="1200" dirty="0">
                        <a:effectLst/>
                      </a:endParaRPr>
                    </a:p>
                    <a:p>
                      <a:pPr>
                        <a:lnSpc>
                          <a:spcPct val="115000"/>
                        </a:lnSpc>
                        <a:spcAft>
                          <a:spcPts val="0"/>
                        </a:spcAft>
                      </a:pPr>
                      <a:r>
                        <a:rPr lang="en-US" sz="1050" dirty="0">
                          <a:effectLst/>
                        </a:rPr>
                        <a:t>(2) Cooperation states &amp; DPAs &amp; role </a:t>
                      </a:r>
                      <a:r>
                        <a:rPr lang="en-US" sz="1050" dirty="0" err="1">
                          <a:effectLst/>
                        </a:rPr>
                        <a:t>CoM</a:t>
                      </a:r>
                      <a:endParaRPr lang="nl-NL" sz="1200" dirty="0">
                        <a:effectLst/>
                      </a:endParaRPr>
                    </a:p>
                    <a:p>
                      <a:pPr>
                        <a:lnSpc>
                          <a:spcPct val="115000"/>
                        </a:lnSpc>
                        <a:spcAft>
                          <a:spcPts val="0"/>
                        </a:spcAft>
                      </a:pPr>
                      <a:r>
                        <a:rPr lang="en-US" sz="1050" dirty="0">
                          <a:effectLst/>
                        </a:rPr>
                        <a:t> </a:t>
                      </a:r>
                      <a:endParaRPr lang="nl-NL" sz="1200" dirty="0">
                        <a:effectLst/>
                      </a:endParaRPr>
                    </a:p>
                    <a:p>
                      <a:pPr>
                        <a:lnSpc>
                          <a:spcPct val="115000"/>
                        </a:lnSpc>
                        <a:spcAft>
                          <a:spcPts val="0"/>
                        </a:spcAft>
                      </a:pPr>
                      <a:r>
                        <a:rPr lang="en-US" sz="1050" dirty="0">
                          <a:effectLst/>
                        </a:rPr>
                        <a:t>(3) Remedy of data subject if data controller denies request</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extLst>
                  <a:ext uri="{0D108BD9-81ED-4DB2-BD59-A6C34878D82A}">
                    <a16:rowId xmlns:a16="http://schemas.microsoft.com/office/drawing/2014/main" xmlns="" val="3159243014"/>
                  </a:ext>
                </a:extLst>
              </a:tr>
            </a:tbl>
          </a:graphicData>
        </a:graphic>
      </p:graphicFrame>
    </p:spTree>
    <p:extLst>
      <p:ext uri="{BB962C8B-B14F-4D97-AF65-F5344CB8AC3E}">
        <p14:creationId xmlns:p14="http://schemas.microsoft.com/office/powerpoint/2010/main" val="2268450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67A8D64-17CB-4F8A-9A0B-3B7BD64040AD}"/>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graphicFrame>
        <p:nvGraphicFramePr>
          <p:cNvPr id="4" name="Tijdelijke aanduiding voor inhoud 3">
            <a:extLst>
              <a:ext uri="{FF2B5EF4-FFF2-40B4-BE49-F238E27FC236}">
                <a16:creationId xmlns:a16="http://schemas.microsoft.com/office/drawing/2014/main" xmlns="" id="{1F115D40-C553-443F-8776-C6163D06A649}"/>
              </a:ext>
            </a:extLst>
          </p:cNvPr>
          <p:cNvGraphicFramePr>
            <a:graphicFrameLocks noGrp="1"/>
          </p:cNvGraphicFramePr>
          <p:nvPr>
            <p:ph idx="1"/>
            <p:extLst>
              <p:ext uri="{D42A27DB-BD31-4B8C-83A1-F6EECF244321}">
                <p14:modId xmlns:p14="http://schemas.microsoft.com/office/powerpoint/2010/main" val="2975529264"/>
              </p:ext>
            </p:extLst>
          </p:nvPr>
        </p:nvGraphicFramePr>
        <p:xfrm>
          <a:off x="680322" y="2163778"/>
          <a:ext cx="9613859" cy="4577331"/>
        </p:xfrm>
        <a:graphic>
          <a:graphicData uri="http://schemas.openxmlformats.org/drawingml/2006/table">
            <a:tbl>
              <a:tblPr firstRow="1" firstCol="1" bandRow="1">
                <a:tableStyleId>{5C22544A-7EE6-4342-B048-85BDC9FD1C3A}</a:tableStyleId>
              </a:tblPr>
              <a:tblGrid>
                <a:gridCol w="867821">
                  <a:extLst>
                    <a:ext uri="{9D8B030D-6E8A-4147-A177-3AD203B41FA5}">
                      <a16:colId xmlns:a16="http://schemas.microsoft.com/office/drawing/2014/main" xmlns="" val="1697974228"/>
                    </a:ext>
                  </a:extLst>
                </a:gridCol>
                <a:gridCol w="1828800">
                  <a:extLst>
                    <a:ext uri="{9D8B030D-6E8A-4147-A177-3AD203B41FA5}">
                      <a16:colId xmlns:a16="http://schemas.microsoft.com/office/drawing/2014/main" xmlns="" val="291971932"/>
                    </a:ext>
                  </a:extLst>
                </a:gridCol>
                <a:gridCol w="1548142">
                  <a:extLst>
                    <a:ext uri="{9D8B030D-6E8A-4147-A177-3AD203B41FA5}">
                      <a16:colId xmlns:a16="http://schemas.microsoft.com/office/drawing/2014/main" xmlns="" val="384892782"/>
                    </a:ext>
                  </a:extLst>
                </a:gridCol>
                <a:gridCol w="2098114">
                  <a:extLst>
                    <a:ext uri="{9D8B030D-6E8A-4147-A177-3AD203B41FA5}">
                      <a16:colId xmlns:a16="http://schemas.microsoft.com/office/drawing/2014/main" xmlns="" val="4058447471"/>
                    </a:ext>
                  </a:extLst>
                </a:gridCol>
                <a:gridCol w="1539160">
                  <a:extLst>
                    <a:ext uri="{9D8B030D-6E8A-4147-A177-3AD203B41FA5}">
                      <a16:colId xmlns:a16="http://schemas.microsoft.com/office/drawing/2014/main" xmlns="" val="94800099"/>
                    </a:ext>
                  </a:extLst>
                </a:gridCol>
                <a:gridCol w="1731822">
                  <a:extLst>
                    <a:ext uri="{9D8B030D-6E8A-4147-A177-3AD203B41FA5}">
                      <a16:colId xmlns:a16="http://schemas.microsoft.com/office/drawing/2014/main" xmlns="" val="841102823"/>
                    </a:ext>
                  </a:extLst>
                </a:gridCol>
              </a:tblGrid>
              <a:tr h="2039529">
                <a:tc>
                  <a:txBody>
                    <a:bodyPr/>
                    <a:lstStyle/>
                    <a:p>
                      <a:pPr>
                        <a:lnSpc>
                          <a:spcPct val="115000"/>
                        </a:lnSpc>
                        <a:spcAft>
                          <a:spcPts val="0"/>
                        </a:spcAft>
                      </a:pPr>
                      <a:r>
                        <a:rPr lang="en-US" sz="800">
                          <a:effectLst/>
                        </a:rPr>
                        <a:t>Directive</a:t>
                      </a:r>
                      <a:endParaRPr lang="nl-NL"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dirty="0">
                          <a:effectLst/>
                        </a:rPr>
                        <a:t>Information relating to an identified or identifiable natural person; an identifiable person is one who can be identified, directly or indirectly, in particular by reference to an identification number or to one or more factors specific to his physical, physiological, mental, economic, cultural or social identity;</a:t>
                      </a:r>
                      <a:endParaRPr lang="nl-NL"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a:effectLst/>
                        </a:rPr>
                        <a:t>(1) Information to the data subject &amp; Notification DPA</a:t>
                      </a:r>
                      <a:endParaRPr lang="nl-NL" sz="1050">
                        <a:effectLst/>
                      </a:endParaRPr>
                    </a:p>
                    <a:p>
                      <a:pPr>
                        <a:lnSpc>
                          <a:spcPct val="115000"/>
                        </a:lnSpc>
                        <a:spcAft>
                          <a:spcPts val="0"/>
                        </a:spcAft>
                      </a:pPr>
                      <a:r>
                        <a:rPr lang="en-US" sz="900">
                          <a:effectLst/>
                        </a:rPr>
                        <a:t> </a:t>
                      </a:r>
                      <a:endParaRPr lang="nl-NL" sz="1050">
                        <a:effectLst/>
                      </a:endParaRPr>
                    </a:p>
                    <a:p>
                      <a:pPr>
                        <a:lnSpc>
                          <a:spcPct val="115000"/>
                        </a:lnSpc>
                        <a:spcAft>
                          <a:spcPts val="0"/>
                        </a:spcAft>
                      </a:pPr>
                      <a:r>
                        <a:rPr lang="en-US" sz="900">
                          <a:effectLst/>
                        </a:rPr>
                        <a:t>(2) Principles of fairness</a:t>
                      </a:r>
                      <a:endParaRPr lang="nl-NL" sz="1050">
                        <a:effectLst/>
                      </a:endParaRPr>
                    </a:p>
                    <a:p>
                      <a:pPr>
                        <a:lnSpc>
                          <a:spcPct val="115000"/>
                        </a:lnSpc>
                        <a:spcAft>
                          <a:spcPts val="0"/>
                        </a:spcAft>
                      </a:pPr>
                      <a:r>
                        <a:rPr lang="en-US" sz="900">
                          <a:effectLst/>
                        </a:rPr>
                        <a:t> </a:t>
                      </a:r>
                      <a:endParaRPr lang="nl-NL" sz="1050">
                        <a:effectLst/>
                      </a:endParaRPr>
                    </a:p>
                    <a:p>
                      <a:pPr>
                        <a:lnSpc>
                          <a:spcPct val="115000"/>
                        </a:lnSpc>
                        <a:spcAft>
                          <a:spcPts val="0"/>
                        </a:spcAft>
                      </a:pPr>
                      <a:r>
                        <a:rPr lang="en-US" sz="900">
                          <a:effectLst/>
                        </a:rPr>
                        <a:t> </a:t>
                      </a:r>
                      <a:endParaRPr lang="nl-NL" sz="1050">
                        <a:effectLst/>
                      </a:endParaRPr>
                    </a:p>
                    <a:p>
                      <a:pPr>
                        <a:lnSpc>
                          <a:spcPct val="115000"/>
                        </a:lnSpc>
                        <a:spcAft>
                          <a:spcPts val="0"/>
                        </a:spcAft>
                      </a:pPr>
                      <a:r>
                        <a:rPr lang="en-US" sz="900">
                          <a:effectLst/>
                        </a:rPr>
                        <a:t> </a:t>
                      </a:r>
                      <a:endParaRPr lang="nl-NL" sz="1050">
                        <a:effectLst/>
                      </a:endParaRPr>
                    </a:p>
                    <a:p>
                      <a:pPr>
                        <a:lnSpc>
                          <a:spcPct val="115000"/>
                        </a:lnSpc>
                        <a:spcAft>
                          <a:spcPts val="0"/>
                        </a:spcAft>
                      </a:pPr>
                      <a:r>
                        <a:rPr lang="en-US" sz="900">
                          <a:effectLst/>
                        </a:rPr>
                        <a:t>(3) Grounds for legitimate data processing</a:t>
                      </a:r>
                      <a:endParaRPr lang="nl-NL"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dirty="0">
                          <a:effectLst/>
                        </a:rPr>
                        <a:t>(1) Access to and communication of personal data</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(2) Marginal rights on rectification and objection</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(3) Marginal right against automatic decision making</a:t>
                      </a:r>
                      <a:endParaRPr lang="nl-NL"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dirty="0">
                          <a:effectLst/>
                        </a:rPr>
                        <a:t>(1) Fairly and lawfully</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(2) Special rules sensitive data</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(3) Limitative grounds for processing personal data, e.g. balancing</a:t>
                      </a:r>
                      <a:br>
                        <a:rPr lang="en-US" sz="900" dirty="0">
                          <a:effectLst/>
                        </a:rPr>
                      </a:br>
                      <a:endParaRPr lang="nl-NL" sz="1050" dirty="0">
                        <a:effectLst/>
                      </a:endParaRPr>
                    </a:p>
                    <a:p>
                      <a:pPr>
                        <a:lnSpc>
                          <a:spcPct val="115000"/>
                        </a:lnSpc>
                        <a:spcAft>
                          <a:spcPts val="0"/>
                        </a:spcAft>
                      </a:pPr>
                      <a:r>
                        <a:rPr lang="en-US" sz="900" dirty="0">
                          <a:effectLst/>
                        </a:rPr>
                        <a:t>(4) Limitative grounds for processing sensitive data, balancing not included</a:t>
                      </a:r>
                      <a:endParaRPr lang="nl-NL"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dirty="0">
                          <a:effectLst/>
                        </a:rPr>
                        <a:t>(1) Parties shall establish sanctions and remedies</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(2) Cooperation states &amp; DPAs  + </a:t>
                      </a:r>
                      <a:r>
                        <a:rPr lang="en-US" sz="900" dirty="0" err="1">
                          <a:effectLst/>
                        </a:rPr>
                        <a:t>harmonisation</a:t>
                      </a:r>
                      <a:r>
                        <a:rPr lang="en-US" sz="900" dirty="0">
                          <a:effectLst/>
                        </a:rPr>
                        <a:t> through Directive and WP 29</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(3) Marginal subjective right to remedy and compensation</a:t>
                      </a:r>
                      <a:endParaRPr lang="nl-NL"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extLst>
                  <a:ext uri="{0D108BD9-81ED-4DB2-BD59-A6C34878D82A}">
                    <a16:rowId xmlns:a16="http://schemas.microsoft.com/office/drawing/2014/main" xmlns="" val="477933933"/>
                  </a:ext>
                </a:extLst>
              </a:tr>
              <a:tr h="2505311">
                <a:tc>
                  <a:txBody>
                    <a:bodyPr/>
                    <a:lstStyle/>
                    <a:p>
                      <a:pPr>
                        <a:lnSpc>
                          <a:spcPct val="115000"/>
                        </a:lnSpc>
                        <a:spcAft>
                          <a:spcPts val="0"/>
                        </a:spcAft>
                      </a:pPr>
                      <a:r>
                        <a:rPr lang="en-US" sz="800">
                          <a:effectLst/>
                        </a:rPr>
                        <a:t>Regulation</a:t>
                      </a:r>
                      <a:endParaRPr lang="nl-NL"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a:effectLst/>
                        </a:rPr>
                        <a:t>Any information relating to an identified or identifiable natural person (‘data subject’); an identifiable natural person is one who can be identified, directly or indirectly, in particular by reference to an identifier such as a name, an identification number, location data, an online identifier or to one or more factors specific to the physical, physiological, genetic, mental, economic, cultural or social identity of that natural person</a:t>
                      </a:r>
                      <a:endParaRPr lang="nl-NL"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dirty="0">
                          <a:effectLst/>
                        </a:rPr>
                        <a:t>(1) Notification in case of data breach</a:t>
                      </a:r>
                      <a:endParaRPr lang="nl-NL" sz="1050" dirty="0">
                        <a:effectLst/>
                      </a:endParaRPr>
                    </a:p>
                    <a:p>
                      <a:pPr>
                        <a:lnSpc>
                          <a:spcPct val="115000"/>
                        </a:lnSpc>
                        <a:spcAft>
                          <a:spcPts val="0"/>
                        </a:spcAft>
                      </a:pPr>
                      <a:r>
                        <a:rPr lang="en-US" sz="900" dirty="0">
                          <a:effectLst/>
                        </a:rPr>
                        <a:t> </a:t>
                      </a:r>
                      <a:br>
                        <a:rPr lang="en-US" sz="900" dirty="0">
                          <a:effectLst/>
                        </a:rPr>
                      </a:br>
                      <a:r>
                        <a:rPr lang="en-US" sz="900" dirty="0">
                          <a:effectLst/>
                        </a:rPr>
                        <a:t>(2) Principles of fairness</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endParaRPr lang="nl-NL" sz="1050" dirty="0">
                        <a:effectLst/>
                      </a:endParaRPr>
                    </a:p>
                    <a:p>
                      <a:pPr>
                        <a:lnSpc>
                          <a:spcPct val="115000"/>
                        </a:lnSpc>
                        <a:spcAft>
                          <a:spcPts val="0"/>
                        </a:spcAft>
                      </a:pPr>
                      <a:r>
                        <a:rPr lang="en-US" sz="900" dirty="0">
                          <a:effectLst/>
                        </a:rPr>
                        <a:t/>
                      </a:r>
                      <a:br>
                        <a:rPr lang="en-US" sz="900" dirty="0">
                          <a:effectLst/>
                        </a:rPr>
                      </a:br>
                      <a:r>
                        <a:rPr lang="en-US" sz="900" dirty="0">
                          <a:effectLst/>
                        </a:rPr>
                        <a:t>(3) Grounds for legitimate data processing – increased emphasis on consent</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(4) Accountability duty (multifaceted) </a:t>
                      </a:r>
                      <a:endParaRPr lang="nl-NL"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dirty="0">
                          <a:effectLst/>
                        </a:rPr>
                        <a:t>(1) Access to personal data (scope broadened)</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(2) Right to data portability </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
                      </a:r>
                      <a:br>
                        <a:rPr lang="en-US" sz="900" dirty="0">
                          <a:effectLst/>
                        </a:rPr>
                      </a:br>
                      <a:r>
                        <a:rPr lang="en-US" sz="900" dirty="0">
                          <a:effectLst/>
                        </a:rPr>
                        <a:t>(3) Rights to rectification and objection</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(4) Right to be forgotten </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(5)  Right to object against profiling</a:t>
                      </a:r>
                      <a:endParaRPr lang="nl-NL"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dirty="0">
                          <a:effectLst/>
                        </a:rPr>
                        <a:t>(1) Fairly and lawfully</a:t>
                      </a:r>
                      <a:br>
                        <a:rPr lang="en-US" sz="900" dirty="0">
                          <a:effectLst/>
                        </a:rPr>
                      </a:br>
                      <a:endParaRPr lang="nl-NL" sz="1050" dirty="0">
                        <a:effectLst/>
                      </a:endParaRPr>
                    </a:p>
                    <a:p>
                      <a:pPr>
                        <a:lnSpc>
                          <a:spcPct val="115000"/>
                        </a:lnSpc>
                        <a:spcAft>
                          <a:spcPts val="0"/>
                        </a:spcAft>
                      </a:pPr>
                      <a:r>
                        <a:rPr lang="en-US" sz="900" dirty="0">
                          <a:effectLst/>
                        </a:rPr>
                        <a:t>(2) Special rules sensitive data</a:t>
                      </a:r>
                      <a:endParaRPr lang="nl-NL" sz="1050" dirty="0">
                        <a:effectLst/>
                      </a:endParaRPr>
                    </a:p>
                    <a:p>
                      <a:pPr>
                        <a:lnSpc>
                          <a:spcPct val="115000"/>
                        </a:lnSpc>
                        <a:spcAft>
                          <a:spcPts val="0"/>
                        </a:spcAft>
                      </a:pPr>
                      <a:r>
                        <a:rPr lang="en-US" sz="900" dirty="0">
                          <a:effectLst/>
                        </a:rPr>
                        <a:t/>
                      </a:r>
                      <a:br>
                        <a:rPr lang="en-US" sz="900" dirty="0">
                          <a:effectLst/>
                        </a:rPr>
                      </a:br>
                      <a:r>
                        <a:rPr lang="en-US" sz="900" dirty="0">
                          <a:effectLst/>
                        </a:rPr>
                        <a:t/>
                      </a:r>
                      <a:br>
                        <a:rPr lang="en-US" sz="900" dirty="0">
                          <a:effectLst/>
                        </a:rPr>
                      </a:br>
                      <a:r>
                        <a:rPr lang="en-US" sz="900" dirty="0">
                          <a:effectLst/>
                        </a:rPr>
                        <a:t/>
                      </a:r>
                      <a:br>
                        <a:rPr lang="en-US" sz="900" dirty="0">
                          <a:effectLst/>
                        </a:rPr>
                      </a:br>
                      <a:r>
                        <a:rPr lang="en-US" sz="900" dirty="0">
                          <a:effectLst/>
                        </a:rPr>
                        <a:t>(3) Limitative grounds for processing personal data, e.g. balancing</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(4) Limitative grounds for processing sensitive data, balancing not included</a:t>
                      </a:r>
                      <a:endParaRPr lang="nl-NL"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dirty="0">
                          <a:effectLst/>
                        </a:rPr>
                        <a:t>(1) High sanctions</a:t>
                      </a:r>
                      <a:br>
                        <a:rPr lang="en-US" sz="900" dirty="0">
                          <a:effectLst/>
                        </a:rPr>
                      </a:br>
                      <a:endParaRPr lang="nl-NL" sz="1050" dirty="0">
                        <a:effectLst/>
                      </a:endParaRPr>
                    </a:p>
                    <a:p>
                      <a:pPr>
                        <a:lnSpc>
                          <a:spcPct val="115000"/>
                        </a:lnSpc>
                        <a:spcAft>
                          <a:spcPts val="0"/>
                        </a:spcAft>
                      </a:pPr>
                      <a:r>
                        <a:rPr lang="en-US" sz="900" dirty="0">
                          <a:effectLst/>
                        </a:rPr>
                        <a:t>(2) Total </a:t>
                      </a:r>
                      <a:r>
                        <a:rPr lang="en-US" sz="900" dirty="0" err="1">
                          <a:effectLst/>
                        </a:rPr>
                        <a:t>harmonisation</a:t>
                      </a:r>
                      <a:r>
                        <a:rPr lang="en-US" sz="900" dirty="0">
                          <a:effectLst/>
                        </a:rPr>
                        <a:t> trough Regulation; increased powers Commission and EDPB; better cooperation DPAs </a:t>
                      </a:r>
                      <a:br>
                        <a:rPr lang="en-US" sz="900" dirty="0">
                          <a:effectLst/>
                        </a:rPr>
                      </a:br>
                      <a:r>
                        <a:rPr lang="en-US" sz="900" dirty="0">
                          <a:effectLst/>
                        </a:rPr>
                        <a:t/>
                      </a:r>
                      <a:br>
                        <a:rPr lang="en-US" sz="900" dirty="0">
                          <a:effectLst/>
                        </a:rPr>
                      </a:br>
                      <a:r>
                        <a:rPr lang="en-US" sz="900" dirty="0">
                          <a:effectLst/>
                        </a:rPr>
                        <a:t>(3) Several subjective rights to remedy and compensation</a:t>
                      </a:r>
                      <a:endParaRPr lang="nl-NL"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extLst>
                  <a:ext uri="{0D108BD9-81ED-4DB2-BD59-A6C34878D82A}">
                    <a16:rowId xmlns:a16="http://schemas.microsoft.com/office/drawing/2014/main" xmlns="" val="139581313"/>
                  </a:ext>
                </a:extLst>
              </a:tr>
            </a:tbl>
          </a:graphicData>
        </a:graphic>
      </p:graphicFrame>
    </p:spTree>
    <p:extLst>
      <p:ext uri="{BB962C8B-B14F-4D97-AF65-F5344CB8AC3E}">
        <p14:creationId xmlns:p14="http://schemas.microsoft.com/office/powerpoint/2010/main" val="3489547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EB55FBC-CD94-45FE-8976-965303202FFA}"/>
              </a:ext>
            </a:extLst>
          </p:cNvPr>
          <p:cNvSpPr>
            <a:spLocks noGrp="1"/>
          </p:cNvSpPr>
          <p:nvPr>
            <p:ph type="title"/>
          </p:nvPr>
        </p:nvSpPr>
        <p:spPr/>
        <p:txBody>
          <a:bodyPr/>
          <a:lstStyle/>
          <a:p>
            <a:r>
              <a:rPr lang="nl-NL" dirty="0"/>
              <a:t>Overzicht blok 2 </a:t>
            </a:r>
            <a:br>
              <a:rPr lang="nl-NL" dirty="0"/>
            </a:br>
            <a:r>
              <a:rPr lang="nl-NL" dirty="0"/>
              <a:t>Privacy &amp; Gegevensbescherming</a:t>
            </a:r>
          </a:p>
        </p:txBody>
      </p:sp>
      <p:sp>
        <p:nvSpPr>
          <p:cNvPr id="3" name="Tijdelijke aanduiding voor inhoud 2">
            <a:extLst>
              <a:ext uri="{FF2B5EF4-FFF2-40B4-BE49-F238E27FC236}">
                <a16:creationId xmlns:a16="http://schemas.microsoft.com/office/drawing/2014/main" xmlns="" id="{92986335-1B6D-471D-B701-E5DFD21D78EB}"/>
              </a:ext>
            </a:extLst>
          </p:cNvPr>
          <p:cNvSpPr>
            <a:spLocks noGrp="1"/>
          </p:cNvSpPr>
          <p:nvPr>
            <p:ph idx="1"/>
          </p:nvPr>
        </p:nvSpPr>
        <p:spPr/>
        <p:txBody>
          <a:bodyPr>
            <a:normAutofit/>
          </a:bodyPr>
          <a:lstStyle/>
          <a:p>
            <a:r>
              <a:rPr lang="nl-NL" sz="2200" dirty="0"/>
              <a:t>21-09-2018  10.45-12.30 </a:t>
            </a:r>
            <a:r>
              <a:rPr lang="nl-NL" sz="2200"/>
              <a:t>	</a:t>
            </a:r>
            <a:r>
              <a:rPr lang="nl-NL"/>
              <a:t>CubeZ218</a:t>
            </a:r>
            <a:r>
              <a:rPr lang="nl-NL" sz="2200" dirty="0"/>
              <a:t>	Achtergrond AVG en 								Toepassing AVG</a:t>
            </a:r>
            <a:br>
              <a:rPr lang="nl-NL" sz="2200" dirty="0"/>
            </a:br>
            <a:endParaRPr lang="nl-NL" sz="2200" dirty="0"/>
          </a:p>
          <a:p>
            <a:r>
              <a:rPr lang="nl-NL" sz="2200" dirty="0"/>
              <a:t>26-09-2018  14.45 – 16.30	CubeZ220   	Algemene beginselen en FIPS</a:t>
            </a:r>
            <a:br>
              <a:rPr lang="nl-NL" sz="2200" dirty="0"/>
            </a:br>
            <a:endParaRPr lang="nl-NL" sz="2200" dirty="0"/>
          </a:p>
          <a:p>
            <a:r>
              <a:rPr lang="nl-NL" sz="2200" dirty="0"/>
              <a:t>03-10-2018	14.45 – 16.30	CubeZ220    	Rechten en plichten in de AVG</a:t>
            </a:r>
            <a:br>
              <a:rPr lang="nl-NL" sz="2200" dirty="0"/>
            </a:br>
            <a:endParaRPr lang="nl-NL" sz="2200" dirty="0"/>
          </a:p>
          <a:p>
            <a:r>
              <a:rPr lang="nl-NL" sz="2200" dirty="0"/>
              <a:t>10-10-2018   14.45 – 16.30 	CubeZ220 	Handhaving van de AVG</a:t>
            </a:r>
          </a:p>
        </p:txBody>
      </p:sp>
    </p:spTree>
    <p:extLst>
      <p:ext uri="{BB962C8B-B14F-4D97-AF65-F5344CB8AC3E}">
        <p14:creationId xmlns:p14="http://schemas.microsoft.com/office/powerpoint/2010/main" val="3614930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75F86CA-683A-4EA1-9B06-A0A7BA724530}"/>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xmlns="" id="{9D05473A-674D-41CE-961E-373A64190396}"/>
              </a:ext>
            </a:extLst>
          </p:cNvPr>
          <p:cNvSpPr>
            <a:spLocks noGrp="1"/>
          </p:cNvSpPr>
          <p:nvPr>
            <p:ph idx="1"/>
          </p:nvPr>
        </p:nvSpPr>
        <p:spPr/>
        <p:txBody>
          <a:bodyPr/>
          <a:lstStyle/>
          <a:p>
            <a:r>
              <a:rPr lang="nl-NL" dirty="0"/>
              <a:t>Toegenomen reikwijdte</a:t>
            </a:r>
          </a:p>
          <a:p>
            <a:r>
              <a:rPr lang="nl-NL" dirty="0"/>
              <a:t>Meer Rechten</a:t>
            </a:r>
          </a:p>
          <a:p>
            <a:r>
              <a:rPr lang="nl-NL" dirty="0"/>
              <a:t>Meer Plichten</a:t>
            </a:r>
          </a:p>
          <a:p>
            <a:r>
              <a:rPr lang="nl-NL" dirty="0"/>
              <a:t>Meer Handhaving</a:t>
            </a:r>
          </a:p>
          <a:p>
            <a:r>
              <a:rPr lang="nl-NL" dirty="0"/>
              <a:t>Meer tekst</a:t>
            </a:r>
          </a:p>
          <a:p>
            <a:r>
              <a:rPr lang="nl-NL" dirty="0"/>
              <a:t>Op een hoger niveau geregeld</a:t>
            </a:r>
          </a:p>
        </p:txBody>
      </p:sp>
    </p:spTree>
    <p:extLst>
      <p:ext uri="{BB962C8B-B14F-4D97-AF65-F5344CB8AC3E}">
        <p14:creationId xmlns:p14="http://schemas.microsoft.com/office/powerpoint/2010/main" val="1845917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FF0EE37-2568-417A-A89D-4BE215203573}"/>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xmlns="" id="{37341A2B-F0EE-4271-B9F5-E0EA9B4A6310}"/>
              </a:ext>
            </a:extLst>
          </p:cNvPr>
          <p:cNvSpPr>
            <a:spLocks noGrp="1"/>
          </p:cNvSpPr>
          <p:nvPr>
            <p:ph idx="1"/>
          </p:nvPr>
        </p:nvSpPr>
        <p:spPr/>
        <p:txBody>
          <a:bodyPr>
            <a:normAutofit/>
          </a:bodyPr>
          <a:lstStyle/>
          <a:p>
            <a:r>
              <a:rPr lang="en-US" dirty="0" err="1"/>
              <a:t>Resoluties</a:t>
            </a:r>
            <a:r>
              <a:rPr lang="en-US" dirty="0"/>
              <a:t> van 1973 and 1974 </a:t>
            </a:r>
            <a:r>
              <a:rPr lang="en-US" dirty="0" err="1"/>
              <a:t>bestonden</a:t>
            </a:r>
            <a:r>
              <a:rPr lang="en-US" dirty="0"/>
              <a:t> </a:t>
            </a:r>
            <a:r>
              <a:rPr lang="en-US" dirty="0" err="1"/>
              <a:t>uit</a:t>
            </a:r>
            <a:r>
              <a:rPr lang="en-US" dirty="0"/>
              <a:t> 8 </a:t>
            </a:r>
            <a:r>
              <a:rPr lang="en-US" dirty="0" err="1"/>
              <a:t>respectievelijk</a:t>
            </a:r>
            <a:r>
              <a:rPr lang="en-US" dirty="0"/>
              <a:t> 10 </a:t>
            </a:r>
            <a:r>
              <a:rPr lang="en-US" dirty="0" err="1"/>
              <a:t>artikelen</a:t>
            </a:r>
            <a:r>
              <a:rPr lang="en-US" dirty="0"/>
              <a:t> – het </a:t>
            </a:r>
            <a:r>
              <a:rPr lang="en-US" dirty="0" err="1"/>
              <a:t>waren</a:t>
            </a:r>
            <a:r>
              <a:rPr lang="en-US" dirty="0"/>
              <a:t> </a:t>
            </a:r>
            <a:r>
              <a:rPr lang="en-US" dirty="0" err="1"/>
              <a:t>letterlijk</a:t>
            </a:r>
            <a:r>
              <a:rPr lang="en-US" dirty="0"/>
              <a:t> one-pagers</a:t>
            </a:r>
          </a:p>
          <a:p>
            <a:r>
              <a:rPr lang="en-US" dirty="0"/>
              <a:t>De </a:t>
            </a:r>
            <a:r>
              <a:rPr lang="en-US" dirty="0" err="1"/>
              <a:t>Conventie</a:t>
            </a:r>
            <a:r>
              <a:rPr lang="en-US" dirty="0"/>
              <a:t> </a:t>
            </a:r>
            <a:r>
              <a:rPr lang="en-US" dirty="0" err="1"/>
              <a:t>uit</a:t>
            </a:r>
            <a:r>
              <a:rPr lang="en-US" dirty="0"/>
              <a:t> 1981 </a:t>
            </a:r>
            <a:r>
              <a:rPr lang="en-US" dirty="0" err="1"/>
              <a:t>bestond</a:t>
            </a:r>
            <a:r>
              <a:rPr lang="en-US" dirty="0"/>
              <a:t> </a:t>
            </a:r>
            <a:r>
              <a:rPr lang="en-US" dirty="0" err="1"/>
              <a:t>uit</a:t>
            </a:r>
            <a:r>
              <a:rPr lang="en-US" dirty="0"/>
              <a:t> 27 </a:t>
            </a:r>
            <a:r>
              <a:rPr lang="en-US" dirty="0" err="1"/>
              <a:t>bepalingen</a:t>
            </a:r>
            <a:endParaRPr lang="en-US" dirty="0"/>
          </a:p>
          <a:p>
            <a:r>
              <a:rPr lang="en-US" dirty="0"/>
              <a:t>De </a:t>
            </a:r>
            <a:r>
              <a:rPr lang="en-US" dirty="0" err="1"/>
              <a:t>Richtlijn</a:t>
            </a:r>
            <a:r>
              <a:rPr lang="en-US" dirty="0"/>
              <a:t> </a:t>
            </a:r>
            <a:r>
              <a:rPr lang="en-US" dirty="0" err="1"/>
              <a:t>kende</a:t>
            </a:r>
            <a:r>
              <a:rPr lang="en-US" dirty="0"/>
              <a:t> 34 </a:t>
            </a:r>
            <a:r>
              <a:rPr lang="en-US" dirty="0" err="1"/>
              <a:t>artikelen</a:t>
            </a:r>
            <a:r>
              <a:rPr lang="en-US" dirty="0"/>
              <a:t> </a:t>
            </a:r>
            <a:r>
              <a:rPr lang="en-US" dirty="0" err="1"/>
              <a:t>en</a:t>
            </a:r>
            <a:r>
              <a:rPr lang="en-US" dirty="0"/>
              <a:t> 72 </a:t>
            </a:r>
            <a:r>
              <a:rPr lang="en-US" dirty="0" err="1"/>
              <a:t>overwegingen</a:t>
            </a:r>
            <a:endParaRPr lang="en-US" dirty="0"/>
          </a:p>
          <a:p>
            <a:r>
              <a:rPr lang="en-US" dirty="0"/>
              <a:t>De </a:t>
            </a:r>
            <a:r>
              <a:rPr lang="en-US" dirty="0" err="1"/>
              <a:t>Vererdening</a:t>
            </a:r>
            <a:r>
              <a:rPr lang="en-US" dirty="0"/>
              <a:t> </a:t>
            </a:r>
            <a:r>
              <a:rPr lang="en-US" dirty="0" err="1"/>
              <a:t>kent</a:t>
            </a:r>
            <a:r>
              <a:rPr lang="en-US" dirty="0"/>
              <a:t> 99 </a:t>
            </a:r>
            <a:r>
              <a:rPr lang="en-US" dirty="0" err="1"/>
              <a:t>artikelen</a:t>
            </a:r>
            <a:r>
              <a:rPr lang="en-US" dirty="0"/>
              <a:t> </a:t>
            </a:r>
            <a:r>
              <a:rPr lang="en-US" dirty="0" err="1"/>
              <a:t>en</a:t>
            </a:r>
            <a:r>
              <a:rPr lang="en-US" dirty="0"/>
              <a:t> 173 </a:t>
            </a:r>
            <a:r>
              <a:rPr lang="en-US" dirty="0" err="1"/>
              <a:t>overwegingen</a:t>
            </a:r>
            <a:r>
              <a:rPr lang="en-US" dirty="0"/>
              <a:t> – het </a:t>
            </a:r>
            <a:r>
              <a:rPr lang="en-US" dirty="0" err="1"/>
              <a:t>besluit</a:t>
            </a:r>
            <a:r>
              <a:rPr lang="en-US" dirty="0"/>
              <a:t> in </a:t>
            </a:r>
            <a:r>
              <a:rPr lang="en-US" dirty="0" err="1"/>
              <a:t>totaal</a:t>
            </a:r>
            <a:r>
              <a:rPr lang="en-US" dirty="0"/>
              <a:t> 88 </a:t>
            </a:r>
            <a:r>
              <a:rPr lang="en-US" dirty="0" err="1"/>
              <a:t>paginas</a:t>
            </a:r>
            <a:endParaRPr lang="nl-NL" dirty="0"/>
          </a:p>
        </p:txBody>
      </p:sp>
    </p:spTree>
    <p:extLst>
      <p:ext uri="{BB962C8B-B14F-4D97-AF65-F5344CB8AC3E}">
        <p14:creationId xmlns:p14="http://schemas.microsoft.com/office/powerpoint/2010/main" val="753288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658B12A-A460-4E92-8E9B-E9A1964DD191}"/>
              </a:ext>
            </a:extLst>
          </p:cNvPr>
          <p:cNvSpPr>
            <a:spLocks noGrp="1"/>
          </p:cNvSpPr>
          <p:nvPr>
            <p:ph type="title"/>
          </p:nvPr>
        </p:nvSpPr>
        <p:spPr/>
        <p:txBody>
          <a:bodyPr>
            <a:normAutofit/>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xmlns="" id="{CDED0886-9A69-4DD8-ABCC-8F6E94CE930B}"/>
              </a:ext>
            </a:extLst>
          </p:cNvPr>
          <p:cNvSpPr>
            <a:spLocks noGrp="1"/>
          </p:cNvSpPr>
          <p:nvPr>
            <p:ph idx="1"/>
          </p:nvPr>
        </p:nvSpPr>
        <p:spPr/>
        <p:txBody>
          <a:bodyPr>
            <a:normAutofit fontScale="70000" lnSpcReduction="20000"/>
          </a:bodyPr>
          <a:lstStyle/>
          <a:p>
            <a:r>
              <a:rPr lang="nl-NL" b="1" dirty="0"/>
              <a:t>Het Verdrag betreffende de werking van de Europese Unie </a:t>
            </a:r>
          </a:p>
          <a:p>
            <a:r>
              <a:rPr lang="nl-NL" b="1" dirty="0"/>
              <a:t>Artikel 16</a:t>
            </a:r>
            <a:endParaRPr lang="nl-NL" dirty="0"/>
          </a:p>
          <a:p>
            <a:r>
              <a:rPr lang="nl-NL" dirty="0"/>
              <a:t> </a:t>
            </a:r>
          </a:p>
          <a:p>
            <a:r>
              <a:rPr lang="nl-NL" dirty="0"/>
              <a:t>1. Eenieder heeft recht op bescherming van zijn persoonsgegevens. </a:t>
            </a:r>
          </a:p>
          <a:p>
            <a:r>
              <a:rPr lang="nl-NL" dirty="0"/>
              <a:t>2. Het Europees Parlement en de Raad stellen volgens de gewone wetgevingsprocedure de voorschriften vast betreffende de bescherming van natuurlijke personen ten aanzien van de verwerking van persoonsgegevens door de instellingen, organen en instanties van de Unie, alsook door de lidstaten, bij de uitoefening van activiteiten die binnen het toepassingsgebied van het recht van de Unie vallen, alsmede de voorschriften betreffende het vrij verkeer van die gegevens. Op de naleving van deze voorschriften wordt toezicht uitgeoefend door onafhankelijke autoriteiten.</a:t>
            </a:r>
          </a:p>
          <a:p>
            <a:r>
              <a:rPr lang="nl-NL" dirty="0"/>
              <a:t> </a:t>
            </a:r>
          </a:p>
          <a:p>
            <a:r>
              <a:rPr lang="nl-NL" dirty="0"/>
              <a:t>De op basis van dit artikel vastgestelde voorschriften doen geen afbreuk aan de in artikel 39 van het Verdrag betreffende de Europese Unie bedoelde specifieke voorschriften.</a:t>
            </a:r>
          </a:p>
          <a:p>
            <a:endParaRPr lang="nl-NL" dirty="0"/>
          </a:p>
        </p:txBody>
      </p:sp>
    </p:spTree>
    <p:extLst>
      <p:ext uri="{BB962C8B-B14F-4D97-AF65-F5344CB8AC3E}">
        <p14:creationId xmlns:p14="http://schemas.microsoft.com/office/powerpoint/2010/main" val="1871382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158EB74-DE65-40E7-A380-5DC7BC84F8C5}"/>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xmlns="" id="{3B967175-C722-46F6-97C5-D3C27EBCD962}"/>
              </a:ext>
            </a:extLst>
          </p:cNvPr>
          <p:cNvSpPr>
            <a:spLocks noGrp="1"/>
          </p:cNvSpPr>
          <p:nvPr>
            <p:ph idx="1"/>
          </p:nvPr>
        </p:nvSpPr>
        <p:spPr/>
        <p:txBody>
          <a:bodyPr/>
          <a:lstStyle/>
          <a:p>
            <a:r>
              <a:rPr lang="nl-NL" dirty="0" err="1"/>
              <a:t>Overwerging</a:t>
            </a:r>
            <a:r>
              <a:rPr lang="nl-NL" dirty="0"/>
              <a:t> 12: Artikel 16, lid 2, VWEU machtigt het Europees Parlement en de Raad om de regels vast te stellen betreffende de bescherming van natuurlijke personen ten aanzien van de verwerking van persoonsgegevens, alsmede de regels betreffende het vrije verkeer van die gegevens. </a:t>
            </a:r>
          </a:p>
        </p:txBody>
      </p:sp>
    </p:spTree>
    <p:extLst>
      <p:ext uri="{BB962C8B-B14F-4D97-AF65-F5344CB8AC3E}">
        <p14:creationId xmlns:p14="http://schemas.microsoft.com/office/powerpoint/2010/main" val="603278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808AE31-4F2E-4404-8FF5-F4813445EF6A}"/>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xmlns="" id="{F2B4FA72-1A17-4882-9EF8-969480A6D407}"/>
              </a:ext>
            </a:extLst>
          </p:cNvPr>
          <p:cNvSpPr>
            <a:spLocks noGrp="1"/>
          </p:cNvSpPr>
          <p:nvPr>
            <p:ph idx="1"/>
          </p:nvPr>
        </p:nvSpPr>
        <p:spPr/>
        <p:txBody>
          <a:bodyPr>
            <a:normAutofit fontScale="92500" lnSpcReduction="20000"/>
          </a:bodyPr>
          <a:lstStyle/>
          <a:p>
            <a:r>
              <a:rPr lang="nl-NL" i="1" dirty="0"/>
              <a:t>Artikel 1 </a:t>
            </a:r>
            <a:r>
              <a:rPr lang="nl-NL" b="1" dirty="0"/>
              <a:t>Onderwerp en doelstellingen </a:t>
            </a:r>
          </a:p>
          <a:p>
            <a:r>
              <a:rPr lang="nl-NL" dirty="0"/>
              <a:t>1.Bij deze verordening worden regels vastgesteld betreffende de bescherming van natuurlijke personen in verband met de verwerking van persoonsgegevens en betreffende het vrije verkeer van persoonsgegevens. </a:t>
            </a:r>
          </a:p>
          <a:p>
            <a:r>
              <a:rPr lang="nl-NL" dirty="0"/>
              <a:t>2.Deze verordening beschermt de grondrechten en de fundamentele vrijheden van natuurlijke personen en met name hun recht op bescherming van persoonsgegevens. </a:t>
            </a:r>
          </a:p>
          <a:p>
            <a:r>
              <a:rPr lang="nl-NL" dirty="0"/>
              <a:t>3.Het vrije verkeer van persoonsgegevens in de Unie wordt noch beperkt noch verboden om redenen die verband houden met de bescherming van natuurlijke personen ten aanzien van de verwerking van persoonsgegevens. </a:t>
            </a:r>
          </a:p>
        </p:txBody>
      </p:sp>
    </p:spTree>
    <p:extLst>
      <p:ext uri="{BB962C8B-B14F-4D97-AF65-F5344CB8AC3E}">
        <p14:creationId xmlns:p14="http://schemas.microsoft.com/office/powerpoint/2010/main" val="2508783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1F314B4-9A90-4994-8D30-624A0699CA7D}"/>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xmlns="" id="{ED15EFE2-36FF-4784-A8E4-323BFBE101F1}"/>
              </a:ext>
            </a:extLst>
          </p:cNvPr>
          <p:cNvSpPr>
            <a:spLocks noGrp="1"/>
          </p:cNvSpPr>
          <p:nvPr>
            <p:ph idx="1"/>
          </p:nvPr>
        </p:nvSpPr>
        <p:spPr/>
        <p:txBody>
          <a:bodyPr>
            <a:normAutofit fontScale="92500" lnSpcReduction="10000"/>
          </a:bodyPr>
          <a:lstStyle/>
          <a:p>
            <a:r>
              <a:rPr lang="nl-NL" dirty="0"/>
              <a:t>Overweging 1: De bescherming van natuurlijke personen bij de verwerking van persoonsgegevens is een grondrecht. Krachtens artikel 8, lid 1, van het Handvest van de grondrechten van de Europese Unie (het „Handvest”) en artikel 16, lid 1, van het Verdrag betreffende de werking van de Europese Unie (VWEU) heeft eenieder recht op bescherming van zijn persoonsgegevens.</a:t>
            </a:r>
          </a:p>
          <a:p>
            <a:r>
              <a:rPr lang="nl-NL" dirty="0"/>
              <a:t> </a:t>
            </a:r>
          </a:p>
          <a:p>
            <a:r>
              <a:rPr lang="nl-NL" dirty="0"/>
              <a:t>Overweging 3: Richtlijn 95/46/EG van het Europees Parlement en de Raad heeft tot doel de bescherming van de grondrechten en de fundamentele vrijheden van natuurlijke personen in verband met verwerkingsactiviteiten te harmoniseren en het vrije verkeer van persoonsgegevens binnen de Unie te waarborgen.</a:t>
            </a:r>
          </a:p>
          <a:p>
            <a:endParaRPr lang="nl-NL" dirty="0"/>
          </a:p>
        </p:txBody>
      </p:sp>
    </p:spTree>
    <p:extLst>
      <p:ext uri="{BB962C8B-B14F-4D97-AF65-F5344CB8AC3E}">
        <p14:creationId xmlns:p14="http://schemas.microsoft.com/office/powerpoint/2010/main" val="3690134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7688BB1-5DAC-4086-AA70-FFCD1CBF7D2A}"/>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xmlns="" id="{282095CD-D557-4A71-883D-3E6061E277BE}"/>
              </a:ext>
            </a:extLst>
          </p:cNvPr>
          <p:cNvSpPr>
            <a:spLocks noGrp="1"/>
          </p:cNvSpPr>
          <p:nvPr>
            <p:ph idx="1"/>
          </p:nvPr>
        </p:nvSpPr>
        <p:spPr>
          <a:xfrm>
            <a:off x="680321" y="2336873"/>
            <a:ext cx="9613861" cy="3846644"/>
          </a:xfrm>
        </p:spPr>
        <p:txBody>
          <a:bodyPr>
            <a:normAutofit fontScale="70000" lnSpcReduction="20000"/>
          </a:bodyPr>
          <a:lstStyle/>
          <a:p>
            <a:r>
              <a:rPr lang="nl-NL" dirty="0"/>
              <a:t>Overweging 5: Dankzij de interne markt is een niveau van economische en sociale integratie bereikt dat tot een aanzienlijke toename van de grensoverschrijdende stromen van persoonsgegevens heeft geleid. De uitwisseling van persoonsgegevens tussen publieke en particuliere actoren, waaronder natuurlijke personen, verenigingen en ondernemingen, is overal in de Unie toegenomen. Het Unierecht noopt de nationale autoriteiten in de lidstaten tot samenwerken en tot het uitwisselen van persoonsgegevens om hun opdrachten te vervullen of om taken uit te voeren namens een autoriteit in een andere lidstaat. </a:t>
            </a:r>
          </a:p>
          <a:p>
            <a:r>
              <a:rPr lang="nl-NL" dirty="0"/>
              <a:t> </a:t>
            </a:r>
          </a:p>
          <a:p>
            <a:r>
              <a:rPr lang="nl-NL" dirty="0"/>
              <a:t>Overweging 6: Door snelle technologische ontwikkelingen en globalisering zijn nieuwe uitdagingen voor de bescherming van persoonsgegevens ontstaan. De mate waarin persoonsgegevens worden verzameld en gedeeld, is significant gestegen. Dankzij de technologie kunnen bedrijven en overheid bij het uitvoeren van hun activiteiten meer dan ooit tevoren gebruikmaken van persoonsgegevens. Natuurlijke personen maken hun persoonsgegevens steeds vaker wereldwijd bekend. Technologie heeft zowel de economie als het maatschappelijk leven ingrijpend veranderd en moet het vrije verkeer van persoonsgegevens binnen de Unie en de doorgifte aan derde landen en internationale organisaties verder vergemakkelijken en daarbij een hoge mate van bescherming van persoonsgegevens garanderen.</a:t>
            </a:r>
          </a:p>
          <a:p>
            <a:endParaRPr lang="nl-NL" dirty="0"/>
          </a:p>
        </p:txBody>
      </p:sp>
    </p:spTree>
    <p:extLst>
      <p:ext uri="{BB962C8B-B14F-4D97-AF65-F5344CB8AC3E}">
        <p14:creationId xmlns:p14="http://schemas.microsoft.com/office/powerpoint/2010/main" val="2691234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04F2F1B-60F7-4D8A-B297-48763216915E}"/>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xmlns="" id="{477D3862-21E2-47F5-A3BA-EAC70BB9A015}"/>
              </a:ext>
            </a:extLst>
          </p:cNvPr>
          <p:cNvSpPr>
            <a:spLocks noGrp="1"/>
          </p:cNvSpPr>
          <p:nvPr>
            <p:ph idx="1"/>
          </p:nvPr>
        </p:nvSpPr>
        <p:spPr>
          <a:xfrm>
            <a:off x="680321" y="2336873"/>
            <a:ext cx="9613861" cy="4045820"/>
          </a:xfrm>
        </p:spPr>
        <p:txBody>
          <a:bodyPr>
            <a:normAutofit fontScale="62500" lnSpcReduction="20000"/>
          </a:bodyPr>
          <a:lstStyle/>
          <a:p>
            <a:r>
              <a:rPr lang="nl-NL" dirty="0"/>
              <a:t>Overweging 7: Die ontwikkelingen vereisen een krachtig en </a:t>
            </a:r>
            <a:r>
              <a:rPr lang="nl-NL" dirty="0" err="1"/>
              <a:t>coherenter</a:t>
            </a:r>
            <a:r>
              <a:rPr lang="nl-NL" dirty="0"/>
              <a:t> kader voor gegevensbescherming in de Unie, dat wordt gesteund door strenge handhaving, omdat zulks van belang is voor het vertrouwen dat nodig is om de digitale economie zich in de hele interne markt te laten ontwikkelen. Natuurlijke personen dienen controle over hun eigen persoonsgegevens te hebben. Er dient meer rechtszekerheid en praktische zekerheid te worden geboden aan natuurlijke personen, marktdeelnemers en overheidsinstanties. </a:t>
            </a:r>
          </a:p>
          <a:p>
            <a:r>
              <a:rPr lang="nl-NL" dirty="0"/>
              <a:t> </a:t>
            </a:r>
          </a:p>
          <a:p>
            <a:r>
              <a:rPr lang="nl-NL" dirty="0"/>
              <a:t>Overweging 8: Voor zover deze verordening bepaalt dat de regels die zij bevat door </a:t>
            </a:r>
            <a:r>
              <a:rPr lang="nl-NL" dirty="0" err="1"/>
              <a:t>lidstatelijk</a:t>
            </a:r>
            <a:r>
              <a:rPr lang="nl-NL" dirty="0"/>
              <a:t> recht kunnen worden gespecificeerd of beperkt, kunnen de lidstaten indien nodig elementen van deze verordening in hun recht opnemen om de samenhang te garanderen en om de nationale bepalingen </a:t>
            </a:r>
            <a:r>
              <a:rPr lang="nl-NL" dirty="0" err="1"/>
              <a:t>begrijpbaar</a:t>
            </a:r>
            <a:r>
              <a:rPr lang="nl-NL" dirty="0"/>
              <a:t> te maken voor degenen op wie zij van toepassing zijn. </a:t>
            </a:r>
          </a:p>
          <a:p>
            <a:r>
              <a:rPr lang="nl-NL" dirty="0"/>
              <a:t>Overweging 9: De doelstellingen en beginselen van Richtlijn 95/46/EG blijven overeind, maar de richtlijn heeft niet kunnen voorkomen dat gegevens in de Unie op gefragmenteerde wijze worden beschermd, dat er rechtsonzekerheid heerst of dat in brede lagen van de bevolking het beeld bestaat dat met name online-activiteiten aanzienlijke risico's voor de bescherming van natuurlijke personen inhouden. De lidstaten bieden op het vlak van verwerking van persoonsgegevens uiteenlopende niveaus van bescherming van de rechten en vrijheden van natuurlijke personen, met name de bescherming van persoonsgegevens, wat het </a:t>
            </a:r>
            <a:r>
              <a:rPr lang="nl-NL" dirty="0" err="1"/>
              <a:t>het</a:t>
            </a:r>
            <a:r>
              <a:rPr lang="nl-NL" dirty="0"/>
              <a:t> vrije verkeer van persoonsgegevens binnen de Unie in de weg kan staan. Die verschillen kunnen dan ook een belemmering vormen voor de uitoefening van economische activiteiten op Unieniveau, de mededinging verstoren en de overheid beletten de taak die zij uit hoofde van het Unierecht heeft, te vervullen. Die verschillende beschermingsniveaus zijn toe te schrijven aan de verschillen in de uitvoering en toepassing van Richtlijn 95/46/EG. </a:t>
            </a:r>
          </a:p>
          <a:p>
            <a:endParaRPr lang="nl-NL" dirty="0"/>
          </a:p>
        </p:txBody>
      </p:sp>
    </p:spTree>
    <p:extLst>
      <p:ext uri="{BB962C8B-B14F-4D97-AF65-F5344CB8AC3E}">
        <p14:creationId xmlns:p14="http://schemas.microsoft.com/office/powerpoint/2010/main" val="1532780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58D898D-BC2A-41DE-BF06-F4E3C4741230}"/>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xmlns="" id="{C131E4D7-F7A5-4247-956E-146A60B79D1A}"/>
              </a:ext>
            </a:extLst>
          </p:cNvPr>
          <p:cNvSpPr>
            <a:spLocks noGrp="1"/>
          </p:cNvSpPr>
          <p:nvPr>
            <p:ph idx="1"/>
          </p:nvPr>
        </p:nvSpPr>
        <p:spPr>
          <a:xfrm>
            <a:off x="680321" y="2209046"/>
            <a:ext cx="9613861" cy="4291342"/>
          </a:xfrm>
        </p:spPr>
        <p:txBody>
          <a:bodyPr>
            <a:normAutofit fontScale="62500" lnSpcReduction="20000"/>
          </a:bodyPr>
          <a:lstStyle/>
          <a:p>
            <a:r>
              <a:rPr lang="nl-NL" dirty="0"/>
              <a:t>Overweging 10: Teneinde natuurlijke personen een consistent en hoog beschermingsniveau te bieden en de belemmeringen voor het verkeer van persoonsgegevens binnen de Unie op te heffen, dient het niveau van bescherming van de rechten en vrijheden van natuurlijke personen op het vlak van verwerking van deze gegevens in alle lidstaten gelijkwaardig te zijn. Er moet gezorgd worden voor een in de gehele Unie coherente en homogene toepassing van de regels inzake bescherming van de grondrechten en de fundamentele vrijheden van natuurlijke personen in verband met de verwerking van persoonsgegevens. Met het oog op de verwerking van persoonsgegevens voor het vervullen van een wettelijke verplichting, voor het vervullen van een taak van algemeen belang of bij de uitoefening van het openbaar gezag dat aan de verwerkingsverantwoordelijke is verleend, moet de lidstaten worden toegestaan nationale bepalingen te handhaven of in te voeren ter nadere precisering van de wijze waarop de regels van deze verordening moeten worden toegepast. In samenhang met de algemene en horizontale wetgeving inzake gegevensbescherming ter uitvoering van Richtlijn 95/46/EG beschikken de lidstaten over verscheidene </a:t>
            </a:r>
            <a:r>
              <a:rPr lang="nl-NL" dirty="0" err="1"/>
              <a:t>sectorgebonden</a:t>
            </a:r>
            <a:r>
              <a:rPr lang="nl-NL" dirty="0"/>
              <a:t> wetten op gebieden waar behoefte is aan meer specifieke bepalingen. Deze verordening biedt de lidstaten ook ruimte om eigen regels voor de toepassing vast te stellen, onder meer wat de verwerking van bijzondere persoonsgegevenscategorieën („gevoelige gegevens”) betreft. In zoverre staat deze verordening niet in de weg aan </a:t>
            </a:r>
            <a:r>
              <a:rPr lang="nl-NL" dirty="0" err="1"/>
              <a:t>lidstatelijk</a:t>
            </a:r>
            <a:r>
              <a:rPr lang="nl-NL" dirty="0"/>
              <a:t> recht waarin specifieke situaties op het gebied van gegevensverwerking nader worden omschreven, meer bepaald door nauwkeuriger te bepalen in welke gevallen verwerking van persoonsgegevens rechtmatig geschiedt.</a:t>
            </a:r>
          </a:p>
          <a:p>
            <a:r>
              <a:rPr lang="nl-NL" dirty="0"/>
              <a:t> </a:t>
            </a:r>
          </a:p>
          <a:p>
            <a:r>
              <a:rPr lang="nl-NL" dirty="0"/>
              <a:t>Overweging 11: Doeltreffende bescherming van persoonsgegevens in de gehele Unie vereist de versterking en nadere omschrijving van de rechten van betrokkenen en van de verplichtingen van degenen die persoonsgegevens verwerken en van degenen die over die verwerking beslissen, alsmede gelijkwaardige bevoegdheden op het gebied van toezicht en handhaving van de regels inzake gegevensbescherming en vergelijkbare sancties voor overtredingen in de lidstaten. </a:t>
            </a:r>
          </a:p>
        </p:txBody>
      </p:sp>
    </p:spTree>
    <p:extLst>
      <p:ext uri="{BB962C8B-B14F-4D97-AF65-F5344CB8AC3E}">
        <p14:creationId xmlns:p14="http://schemas.microsoft.com/office/powerpoint/2010/main" val="3715905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9E0B990-12EF-4A84-AB8E-5999C1A37AD0}"/>
              </a:ext>
            </a:extLst>
          </p:cNvPr>
          <p:cNvSpPr>
            <a:spLocks noGrp="1"/>
          </p:cNvSpPr>
          <p:nvPr>
            <p:ph type="title"/>
          </p:nvPr>
        </p:nvSpPr>
        <p:spPr/>
        <p:txBody>
          <a:bodyPr>
            <a:normAutofit/>
          </a:bodyPr>
          <a:lstStyle/>
          <a:p>
            <a:r>
              <a:rPr lang="nl-NL" dirty="0"/>
              <a:t>5. Het wie, wat, waar en waarom van de AVG?</a:t>
            </a:r>
          </a:p>
        </p:txBody>
      </p:sp>
      <p:sp>
        <p:nvSpPr>
          <p:cNvPr id="3" name="Tijdelijke aanduiding voor inhoud 2">
            <a:extLst>
              <a:ext uri="{FF2B5EF4-FFF2-40B4-BE49-F238E27FC236}">
                <a16:creationId xmlns:a16="http://schemas.microsoft.com/office/drawing/2014/main" xmlns="" id="{2186015E-000B-4D42-A528-3F109F939D3A}"/>
              </a:ext>
            </a:extLst>
          </p:cNvPr>
          <p:cNvSpPr>
            <a:spLocks noGrp="1"/>
          </p:cNvSpPr>
          <p:nvPr>
            <p:ph idx="1"/>
          </p:nvPr>
        </p:nvSpPr>
        <p:spPr/>
        <p:txBody>
          <a:bodyPr/>
          <a:lstStyle/>
          <a:p>
            <a:r>
              <a:rPr lang="nl-NL" dirty="0"/>
              <a:t>EU – 28 lidstaten – 27 op termijn</a:t>
            </a:r>
          </a:p>
          <a:p>
            <a:r>
              <a:rPr lang="nl-NL" dirty="0"/>
              <a:t>EU: achtergrond kolen en staal/economie</a:t>
            </a:r>
          </a:p>
          <a:p>
            <a:r>
              <a:rPr lang="nl-NL" dirty="0"/>
              <a:t>EU: Handvest + heel veel andere regulering op het gebied van o.a. telecom</a:t>
            </a:r>
          </a:p>
          <a:p>
            <a:r>
              <a:rPr lang="nl-NL" dirty="0"/>
              <a:t>EU: Hof van Justitie</a:t>
            </a:r>
          </a:p>
          <a:p>
            <a:r>
              <a:rPr lang="nl-NL" dirty="0"/>
              <a:t>Raad van Europa: 48 landen in Europa</a:t>
            </a:r>
          </a:p>
          <a:p>
            <a:r>
              <a:rPr lang="nl-NL" dirty="0"/>
              <a:t>Raad van Europa: EVRM </a:t>
            </a:r>
          </a:p>
          <a:p>
            <a:r>
              <a:rPr lang="nl-NL" dirty="0"/>
              <a:t>Raad van Europa: Primair op mensenrechten gericht</a:t>
            </a:r>
          </a:p>
        </p:txBody>
      </p:sp>
    </p:spTree>
    <p:extLst>
      <p:ext uri="{BB962C8B-B14F-4D97-AF65-F5344CB8AC3E}">
        <p14:creationId xmlns:p14="http://schemas.microsoft.com/office/powerpoint/2010/main" val="2140614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0F16644-3768-4468-B2C5-DAAA39F22CD0}"/>
              </a:ext>
            </a:extLst>
          </p:cNvPr>
          <p:cNvSpPr>
            <a:spLocks noGrp="1"/>
          </p:cNvSpPr>
          <p:nvPr>
            <p:ph type="title"/>
          </p:nvPr>
        </p:nvSpPr>
        <p:spPr/>
        <p:txBody>
          <a:bodyPr/>
          <a:lstStyle/>
          <a:p>
            <a:r>
              <a:rPr lang="nl-NL" dirty="0"/>
              <a:t>Overzicht vandaag</a:t>
            </a:r>
          </a:p>
        </p:txBody>
      </p:sp>
      <p:sp>
        <p:nvSpPr>
          <p:cNvPr id="3" name="Tijdelijke aanduiding voor inhoud 2">
            <a:extLst>
              <a:ext uri="{FF2B5EF4-FFF2-40B4-BE49-F238E27FC236}">
                <a16:creationId xmlns:a16="http://schemas.microsoft.com/office/drawing/2014/main" xmlns="" id="{723B3C20-5166-4696-AF35-EB3D6CEA70E4}"/>
              </a:ext>
            </a:extLst>
          </p:cNvPr>
          <p:cNvSpPr>
            <a:spLocks noGrp="1"/>
          </p:cNvSpPr>
          <p:nvPr>
            <p:ph idx="1"/>
          </p:nvPr>
        </p:nvSpPr>
        <p:spPr>
          <a:xfrm>
            <a:off x="680321" y="2336872"/>
            <a:ext cx="9613861" cy="3767899"/>
          </a:xfrm>
        </p:spPr>
        <p:txBody>
          <a:bodyPr>
            <a:normAutofit/>
          </a:bodyPr>
          <a:lstStyle/>
          <a:p>
            <a:r>
              <a:rPr lang="nl-NL" dirty="0"/>
              <a:t>10.45-11.30 - Achtergrond AVG</a:t>
            </a:r>
            <a:br>
              <a:rPr lang="nl-NL" dirty="0"/>
            </a:br>
            <a:r>
              <a:rPr lang="nl-NL" dirty="0"/>
              <a:t> </a:t>
            </a:r>
          </a:p>
          <a:p>
            <a:r>
              <a:rPr lang="nl-NL" dirty="0"/>
              <a:t>11.30-11.45 - </a:t>
            </a:r>
            <a:r>
              <a:rPr lang="nl-NL" i="1" dirty="0"/>
              <a:t>Pauze</a:t>
            </a:r>
            <a:r>
              <a:rPr lang="nl-NL" dirty="0"/>
              <a:t/>
            </a:r>
            <a:br>
              <a:rPr lang="nl-NL" dirty="0"/>
            </a:br>
            <a:endParaRPr lang="nl-NL" dirty="0"/>
          </a:p>
          <a:p>
            <a:r>
              <a:rPr lang="nl-NL" dirty="0"/>
              <a:t>11.45-12.30 – Toepassing AVG</a:t>
            </a:r>
            <a:br>
              <a:rPr lang="nl-NL" dirty="0"/>
            </a:br>
            <a:endParaRPr lang="nl-NL" dirty="0"/>
          </a:p>
        </p:txBody>
      </p:sp>
    </p:spTree>
    <p:extLst>
      <p:ext uri="{BB962C8B-B14F-4D97-AF65-F5344CB8AC3E}">
        <p14:creationId xmlns:p14="http://schemas.microsoft.com/office/powerpoint/2010/main" val="68593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F93EEEE-D490-466A-A672-9471F0875E37}"/>
              </a:ext>
            </a:extLst>
          </p:cNvPr>
          <p:cNvSpPr>
            <a:spLocks noGrp="1"/>
          </p:cNvSpPr>
          <p:nvPr>
            <p:ph type="title"/>
          </p:nvPr>
        </p:nvSpPr>
        <p:spPr/>
        <p:txBody>
          <a:bodyPr/>
          <a:lstStyle/>
          <a:p>
            <a:r>
              <a:rPr lang="nl-NL" dirty="0"/>
              <a:t>5. Het wie, wat, waar en waarom van de AVG?</a:t>
            </a:r>
          </a:p>
        </p:txBody>
      </p:sp>
      <p:sp>
        <p:nvSpPr>
          <p:cNvPr id="3" name="Tijdelijke aanduiding voor inhoud 2">
            <a:extLst>
              <a:ext uri="{FF2B5EF4-FFF2-40B4-BE49-F238E27FC236}">
                <a16:creationId xmlns:a16="http://schemas.microsoft.com/office/drawing/2014/main" xmlns="" id="{E1990672-4BA5-4C38-90A1-9C75648E8642}"/>
              </a:ext>
            </a:extLst>
          </p:cNvPr>
          <p:cNvSpPr>
            <a:spLocks noGrp="1"/>
          </p:cNvSpPr>
          <p:nvPr>
            <p:ph idx="1"/>
          </p:nvPr>
        </p:nvSpPr>
        <p:spPr/>
        <p:txBody>
          <a:bodyPr>
            <a:normAutofit fontScale="92500" lnSpcReduction="20000"/>
          </a:bodyPr>
          <a:lstStyle/>
          <a:p>
            <a:r>
              <a:rPr lang="nl-NL" dirty="0"/>
              <a:t>28 landen: België, Bulgarije, Cyprus, Denemarken, Duitsland, Estland, Finland, Frankrijk, Griekenland, Hongarije, Ierland, Italië, Kroatië, Letland, Litouwen, Luxemburg, Malta, Koninkrijk der Nederlanden, Oostenrijk, Polen, Portugal, Roemenië, Slovenië, Slowakije, Spanje, Tsjechië, Verenigd Koninkrijk en Zweden. </a:t>
            </a:r>
          </a:p>
          <a:p>
            <a:r>
              <a:rPr lang="nl-NL" dirty="0"/>
              <a:t>+ ‘adequaat beschermingsniveau’ hebben. </a:t>
            </a:r>
          </a:p>
          <a:p>
            <a:r>
              <a:rPr lang="nl-NL" dirty="0"/>
              <a:t>+ een aantal landen heeft zich gecommitteerd aan een deel van de regels van de Europese Unie middels de Europese Vrijhandelszone, namelijk IJsland, Noorwegen, Zwitserland en Liechtenstein. Daarnaast is er een aantal landen dat graag lid wil worden van de Europese Unie, en dus in het algemeen geneigd is om de regels van de EU te volgen. Dat zijn Albanië, Montenegro, Servië, Macedonië, Bosnië Herzegovina, Kosovo en, voorlopig althans nog, Turkije. </a:t>
            </a:r>
          </a:p>
        </p:txBody>
      </p:sp>
    </p:spTree>
    <p:extLst>
      <p:ext uri="{BB962C8B-B14F-4D97-AF65-F5344CB8AC3E}">
        <p14:creationId xmlns:p14="http://schemas.microsoft.com/office/powerpoint/2010/main" val="3371281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687156E-4174-4107-B596-369DDDFE3E4A}"/>
              </a:ext>
            </a:extLst>
          </p:cNvPr>
          <p:cNvSpPr>
            <a:spLocks noGrp="1"/>
          </p:cNvSpPr>
          <p:nvPr>
            <p:ph type="title"/>
          </p:nvPr>
        </p:nvSpPr>
        <p:spPr/>
        <p:txBody>
          <a:bodyPr/>
          <a:lstStyle/>
          <a:p>
            <a:r>
              <a:rPr lang="nl-NL" dirty="0"/>
              <a:t>5. Het wie, wat, waar en waarom van de AVG?</a:t>
            </a:r>
          </a:p>
        </p:txBody>
      </p:sp>
      <p:pic>
        <p:nvPicPr>
          <p:cNvPr id="4" name="Tijdelijke aanduiding voor inhoud 3">
            <a:extLst>
              <a:ext uri="{FF2B5EF4-FFF2-40B4-BE49-F238E27FC236}">
                <a16:creationId xmlns:a16="http://schemas.microsoft.com/office/drawing/2014/main" xmlns="" id="{D6CE9269-3FC5-4BEA-BBCE-312A321EAFBA}"/>
              </a:ext>
            </a:extLst>
          </p:cNvPr>
          <p:cNvPicPr>
            <a:picLocks noGrp="1" noChangeAspect="1"/>
          </p:cNvPicPr>
          <p:nvPr>
            <p:ph idx="1"/>
          </p:nvPr>
        </p:nvPicPr>
        <p:blipFill>
          <a:blip r:embed="rId2"/>
          <a:stretch>
            <a:fillRect/>
          </a:stretch>
        </p:blipFill>
        <p:spPr>
          <a:xfrm>
            <a:off x="2372185" y="1982695"/>
            <a:ext cx="5401560" cy="4722756"/>
          </a:xfrm>
          <a:prstGeom prst="rect">
            <a:avLst/>
          </a:prstGeom>
        </p:spPr>
      </p:pic>
    </p:spTree>
    <p:extLst>
      <p:ext uri="{BB962C8B-B14F-4D97-AF65-F5344CB8AC3E}">
        <p14:creationId xmlns:p14="http://schemas.microsoft.com/office/powerpoint/2010/main" val="18825895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D36DE10-8084-4C43-A550-3B0978C194E2}"/>
              </a:ext>
            </a:extLst>
          </p:cNvPr>
          <p:cNvSpPr>
            <a:spLocks noGrp="1"/>
          </p:cNvSpPr>
          <p:nvPr>
            <p:ph type="title"/>
          </p:nvPr>
        </p:nvSpPr>
        <p:spPr/>
        <p:txBody>
          <a:bodyPr/>
          <a:lstStyle/>
          <a:p>
            <a:r>
              <a:rPr lang="nl-NL" dirty="0"/>
              <a:t>5. Het wie, wat, waar en waarom van de AVG?</a:t>
            </a:r>
          </a:p>
        </p:txBody>
      </p:sp>
      <p:sp>
        <p:nvSpPr>
          <p:cNvPr id="3" name="Tijdelijke aanduiding voor inhoud 2">
            <a:extLst>
              <a:ext uri="{FF2B5EF4-FFF2-40B4-BE49-F238E27FC236}">
                <a16:creationId xmlns:a16="http://schemas.microsoft.com/office/drawing/2014/main" xmlns="" id="{422F7DB4-FDE2-4618-8C61-14425D89EEBD}"/>
              </a:ext>
            </a:extLst>
          </p:cNvPr>
          <p:cNvSpPr>
            <a:spLocks noGrp="1"/>
          </p:cNvSpPr>
          <p:nvPr>
            <p:ph idx="1"/>
          </p:nvPr>
        </p:nvSpPr>
        <p:spPr/>
        <p:txBody>
          <a:bodyPr>
            <a:normAutofit fontScale="77500" lnSpcReduction="20000"/>
          </a:bodyPr>
          <a:lstStyle/>
          <a:p>
            <a:r>
              <a:rPr lang="nl-NL" dirty="0"/>
              <a:t>- Een Richtlijn is een document dat is aangenomen door de EU, maar dat landen vervolgens in nationale wetten moeten overnemen (dat wordt ‘implementatie’ genoemd). De Richtlijn bescherming persoonsgegevens moest dus in Nederland geïmplementeerd en dat is gebeurd in de Wet bescherming persoonsgegevens. Ook andere landen van de EU, zoals Duitsland, België en Frankrijk, hebben soortgelijke nationale wetten waarin ze de regels uit de Richtlijn implementeerden. Er is bij een Richtlijn wat speelruimte voor landen om hun eigen interpretatie van de regels te geven en de regels op hun eigen manier vast te leggen in nationale wetgeving. Dit leidt er dus toe dat elk land een iets andere nationale wet heeft, en er verschil is tussen het gegevensbeschermingsrecht in bijvoorbeeld Duitsland en Nederland. </a:t>
            </a:r>
          </a:p>
          <a:p>
            <a:r>
              <a:rPr lang="nl-NL" dirty="0"/>
              <a:t>- Een Verordening heeft in tegenstelling tot een Richtlijn ‘direct effect’. Dat betekent dat burgers zich direct op de Verordening kunnen beroepen en dus hebben organisaties die persoonsgegevens verwerken de Verordening als zodanig te respecteren. Waar er concrete regels, plichten en rechten in de Algemene Verordening Gegevensbescherming staan hoeven deze regels niet op nationaal niveau in wetten worden neergelegd (zoals bij een Richtlijn het geval is). </a:t>
            </a:r>
          </a:p>
          <a:p>
            <a:endParaRPr lang="nl-NL" dirty="0"/>
          </a:p>
        </p:txBody>
      </p:sp>
    </p:spTree>
    <p:extLst>
      <p:ext uri="{BB962C8B-B14F-4D97-AF65-F5344CB8AC3E}">
        <p14:creationId xmlns:p14="http://schemas.microsoft.com/office/powerpoint/2010/main" val="41876430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657E6B9-213D-4FFD-A356-402C598B70EE}"/>
              </a:ext>
            </a:extLst>
          </p:cNvPr>
          <p:cNvSpPr>
            <a:spLocks noGrp="1"/>
          </p:cNvSpPr>
          <p:nvPr>
            <p:ph type="title"/>
          </p:nvPr>
        </p:nvSpPr>
        <p:spPr/>
        <p:txBody>
          <a:bodyPr/>
          <a:lstStyle/>
          <a:p>
            <a:r>
              <a:rPr lang="nl-NL" dirty="0"/>
              <a:t>5. Het wie, wat, waar en waarom van de AVG?</a:t>
            </a:r>
          </a:p>
        </p:txBody>
      </p:sp>
      <p:sp>
        <p:nvSpPr>
          <p:cNvPr id="3" name="Tijdelijke aanduiding voor inhoud 2">
            <a:extLst>
              <a:ext uri="{FF2B5EF4-FFF2-40B4-BE49-F238E27FC236}">
                <a16:creationId xmlns:a16="http://schemas.microsoft.com/office/drawing/2014/main" xmlns="" id="{A90ECDDB-E569-41E7-9838-3E935B51300A}"/>
              </a:ext>
            </a:extLst>
          </p:cNvPr>
          <p:cNvSpPr>
            <a:spLocks noGrp="1"/>
          </p:cNvSpPr>
          <p:nvPr>
            <p:ph idx="1"/>
          </p:nvPr>
        </p:nvSpPr>
        <p:spPr/>
        <p:txBody>
          <a:bodyPr/>
          <a:lstStyle/>
          <a:p>
            <a:r>
              <a:rPr lang="nl-NL" dirty="0"/>
              <a:t>Nuance verschil Richtlijn en Verordening</a:t>
            </a:r>
          </a:p>
          <a:p>
            <a:r>
              <a:rPr lang="nl-NL" dirty="0"/>
              <a:t>Sommige bepalingen in een Richtlijn hebben toch direct effect</a:t>
            </a:r>
          </a:p>
          <a:p>
            <a:pPr lvl="1"/>
            <a:r>
              <a:rPr lang="nl-NL" dirty="0"/>
              <a:t>Voorbeeld: ‘</a:t>
            </a:r>
            <a:r>
              <a:rPr lang="en-US" dirty="0"/>
              <a:t>Article 7(f) of Directive 95/46 has direct effect.’ Joined Cases C-468/10 and C-469/10,</a:t>
            </a:r>
            <a:endParaRPr lang="nl-NL" dirty="0"/>
          </a:p>
          <a:p>
            <a:r>
              <a:rPr lang="nl-NL" dirty="0"/>
              <a:t>Sommige bepalingen in een Verordeningen worden toch per land nader uitgelegd</a:t>
            </a:r>
          </a:p>
          <a:p>
            <a:pPr lvl="1"/>
            <a:r>
              <a:rPr lang="nl-NL" dirty="0"/>
              <a:t>Voorbeeld: bepalingen over het verwerken van gevoelige/bijzondere persoonsgegevens</a:t>
            </a:r>
          </a:p>
        </p:txBody>
      </p:sp>
    </p:spTree>
    <p:extLst>
      <p:ext uri="{BB962C8B-B14F-4D97-AF65-F5344CB8AC3E}">
        <p14:creationId xmlns:p14="http://schemas.microsoft.com/office/powerpoint/2010/main" val="2003317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79089C6-CFB8-4B09-B3FD-1E821295CCEC}"/>
              </a:ext>
            </a:extLst>
          </p:cNvPr>
          <p:cNvSpPr>
            <a:spLocks noGrp="1"/>
          </p:cNvSpPr>
          <p:nvPr>
            <p:ph type="title"/>
          </p:nvPr>
        </p:nvSpPr>
        <p:spPr/>
        <p:txBody>
          <a:bodyPr/>
          <a:lstStyle/>
          <a:p>
            <a:r>
              <a:rPr lang="nl-NL" dirty="0"/>
              <a:t>5. Het wie, wat, waar en waarom van de AVG?</a:t>
            </a:r>
          </a:p>
        </p:txBody>
      </p:sp>
      <p:sp>
        <p:nvSpPr>
          <p:cNvPr id="3" name="Tijdelijke aanduiding voor inhoud 2">
            <a:extLst>
              <a:ext uri="{FF2B5EF4-FFF2-40B4-BE49-F238E27FC236}">
                <a16:creationId xmlns:a16="http://schemas.microsoft.com/office/drawing/2014/main" xmlns="" id="{D176B80D-D5CF-4894-B199-C08A24D9EDFC}"/>
              </a:ext>
            </a:extLst>
          </p:cNvPr>
          <p:cNvSpPr>
            <a:spLocks noGrp="1"/>
          </p:cNvSpPr>
          <p:nvPr>
            <p:ph idx="1"/>
          </p:nvPr>
        </p:nvSpPr>
        <p:spPr/>
        <p:txBody>
          <a:bodyPr>
            <a:normAutofit fontScale="85000" lnSpcReduction="20000"/>
          </a:bodyPr>
          <a:lstStyle/>
          <a:p>
            <a:r>
              <a:rPr lang="nl-NL" dirty="0"/>
              <a:t>1. Er bestonden grote verschillen in de manier waarop landen van de Europese Unie de regels uit de Richtlijn in hun nationale wetgeving hadden geïmplementeerd. </a:t>
            </a:r>
          </a:p>
          <a:p>
            <a:r>
              <a:rPr lang="nl-NL" dirty="0"/>
              <a:t>2. Het tweede probleem was dat de handhaving van de gegevensbeschermingsregels nog steeds op landelijk niveau gebeurde. </a:t>
            </a:r>
          </a:p>
          <a:p>
            <a:r>
              <a:rPr lang="nl-NL" dirty="0"/>
              <a:t>3. Omdat er weinig mogelijkheden waren voor sancties en boetes waren neergelegd in de Richtlijn bescherming persoonsgegevens, was de praktijk dat niet alle bedrijven en organisaties het even nauw namen met de gegevensbeschermingsregels. </a:t>
            </a:r>
          </a:p>
          <a:p>
            <a:r>
              <a:rPr lang="nl-NL" dirty="0"/>
              <a:t>4. Het gegevensbeschermingsrecht gaat nu nog primair uit van controle en handhaving vanuit de door de overheid ingestelde handhavingsorganisatie. </a:t>
            </a:r>
          </a:p>
          <a:p>
            <a:r>
              <a:rPr lang="nl-NL" dirty="0"/>
              <a:t>5. In de Richtlijn stond een klein aantal rechten van datasubjecten, de personen over wie persoonsgegevens worden verwerkt. </a:t>
            </a:r>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1543309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2136A96-D348-409E-8057-CD10CF7C5BD7}"/>
              </a:ext>
            </a:extLst>
          </p:cNvPr>
          <p:cNvSpPr>
            <a:spLocks noGrp="1"/>
          </p:cNvSpPr>
          <p:nvPr>
            <p:ph type="title"/>
          </p:nvPr>
        </p:nvSpPr>
        <p:spPr/>
        <p:txBody>
          <a:bodyPr/>
          <a:lstStyle/>
          <a:p>
            <a:r>
              <a:rPr lang="nl-NL" dirty="0"/>
              <a:t>5. Het wie, wat, waar en waarom van de AVG?</a:t>
            </a:r>
          </a:p>
        </p:txBody>
      </p:sp>
      <p:sp>
        <p:nvSpPr>
          <p:cNvPr id="3" name="Tijdelijke aanduiding voor inhoud 2">
            <a:extLst>
              <a:ext uri="{FF2B5EF4-FFF2-40B4-BE49-F238E27FC236}">
                <a16:creationId xmlns:a16="http://schemas.microsoft.com/office/drawing/2014/main" xmlns="" id="{1C8EDF64-6A9C-48E6-BA68-FC3037672CF1}"/>
              </a:ext>
            </a:extLst>
          </p:cNvPr>
          <p:cNvSpPr>
            <a:spLocks noGrp="1"/>
          </p:cNvSpPr>
          <p:nvPr>
            <p:ph idx="1"/>
          </p:nvPr>
        </p:nvSpPr>
        <p:spPr/>
        <p:txBody>
          <a:bodyPr>
            <a:normAutofit fontScale="92500" lnSpcReduction="10000"/>
          </a:bodyPr>
          <a:lstStyle/>
          <a:p>
            <a:r>
              <a:rPr lang="nl-NL" dirty="0"/>
              <a:t>Wie heeft de AVG aangenomen?</a:t>
            </a:r>
          </a:p>
          <a:p>
            <a:pPr lvl="1"/>
            <a:r>
              <a:rPr lang="nl-NL" dirty="0"/>
              <a:t>Raad van Ministers</a:t>
            </a:r>
          </a:p>
          <a:p>
            <a:pPr lvl="1"/>
            <a:r>
              <a:rPr lang="nl-NL" dirty="0"/>
              <a:t>Europees Parlement &gt; Binnen het Parlement was Jan-Philip Albrecht (groenen) </a:t>
            </a:r>
            <a:r>
              <a:rPr lang="nl-NL"/>
              <a:t>de leider</a:t>
            </a:r>
            <a:r>
              <a:rPr lang="nl-NL" dirty="0"/>
              <a:t/>
            </a:r>
            <a:br>
              <a:rPr lang="nl-NL" dirty="0"/>
            </a:br>
            <a:endParaRPr lang="nl-NL" dirty="0"/>
          </a:p>
          <a:p>
            <a:r>
              <a:rPr lang="nl-NL" dirty="0"/>
              <a:t>Wie heeft de AVG voorgesteld?</a:t>
            </a:r>
          </a:p>
          <a:p>
            <a:pPr lvl="1"/>
            <a:r>
              <a:rPr lang="nl-NL" dirty="0"/>
              <a:t>Commissie (2012)</a:t>
            </a:r>
          </a:p>
          <a:p>
            <a:endParaRPr lang="nl-NL" dirty="0"/>
          </a:p>
          <a:p>
            <a:r>
              <a:rPr lang="nl-NL" dirty="0"/>
              <a:t>Wie hebben er invloed gehad op de AVG?</a:t>
            </a:r>
          </a:p>
          <a:p>
            <a:pPr lvl="1"/>
            <a:r>
              <a:rPr lang="nl-NL" dirty="0"/>
              <a:t>De AVG is wetgeving waarover een ongekende lobby is gevoerd, zowel vanuit het (Amerikaanse) bedrijfsleven als door burgerrechtenorganisaties</a:t>
            </a:r>
          </a:p>
          <a:p>
            <a:pPr lvl="1"/>
            <a:endParaRPr lang="nl-NL" dirty="0"/>
          </a:p>
          <a:p>
            <a:pPr marL="457200" lvl="1" indent="0">
              <a:buNone/>
            </a:pPr>
            <a:endParaRPr lang="nl-NL" dirty="0"/>
          </a:p>
        </p:txBody>
      </p:sp>
    </p:spTree>
    <p:extLst>
      <p:ext uri="{BB962C8B-B14F-4D97-AF65-F5344CB8AC3E}">
        <p14:creationId xmlns:p14="http://schemas.microsoft.com/office/powerpoint/2010/main" val="30606800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FA7B91F-3D0D-40C7-ADEF-041B8FFB614B}"/>
              </a:ext>
            </a:extLst>
          </p:cNvPr>
          <p:cNvSpPr>
            <a:spLocks noGrp="1"/>
          </p:cNvSpPr>
          <p:nvPr>
            <p:ph type="title"/>
          </p:nvPr>
        </p:nvSpPr>
        <p:spPr/>
        <p:txBody>
          <a:bodyPr/>
          <a:lstStyle/>
          <a:p>
            <a:r>
              <a:rPr lang="nl-NL" dirty="0"/>
              <a:t>5. Het wie, wat, waar en waarom van de AVG?</a:t>
            </a:r>
          </a:p>
        </p:txBody>
      </p:sp>
      <p:sp>
        <p:nvSpPr>
          <p:cNvPr id="3" name="Tijdelijke aanduiding voor inhoud 2">
            <a:extLst>
              <a:ext uri="{FF2B5EF4-FFF2-40B4-BE49-F238E27FC236}">
                <a16:creationId xmlns:a16="http://schemas.microsoft.com/office/drawing/2014/main" xmlns="" id="{EAEB2FF3-1778-4666-A38A-BCCF56A7FE65}"/>
              </a:ext>
            </a:extLst>
          </p:cNvPr>
          <p:cNvSpPr>
            <a:spLocks noGrp="1"/>
          </p:cNvSpPr>
          <p:nvPr>
            <p:ph idx="1"/>
          </p:nvPr>
        </p:nvSpPr>
        <p:spPr/>
        <p:txBody>
          <a:bodyPr/>
          <a:lstStyle/>
          <a:p>
            <a:r>
              <a:rPr lang="nl-NL" dirty="0"/>
              <a:t>De AVG is zeer uitgebreid en complex</a:t>
            </a:r>
          </a:p>
          <a:p>
            <a:r>
              <a:rPr lang="nl-NL" dirty="0"/>
              <a:t>Tegelijkertijd zijn de meeste bepalingen open en geven ze geen precieze instructie over wat je wel of niet mag doen met persoonsgegevens</a:t>
            </a:r>
          </a:p>
          <a:p>
            <a:r>
              <a:rPr lang="nl-NL" dirty="0"/>
              <a:t>Het</a:t>
            </a:r>
          </a:p>
        </p:txBody>
      </p:sp>
    </p:spTree>
    <p:extLst>
      <p:ext uri="{BB962C8B-B14F-4D97-AF65-F5344CB8AC3E}">
        <p14:creationId xmlns:p14="http://schemas.microsoft.com/office/powerpoint/2010/main" val="815028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CD0820C-566C-4ABE-A0BE-A98268D42899}"/>
              </a:ext>
            </a:extLst>
          </p:cNvPr>
          <p:cNvSpPr>
            <a:spLocks noGrp="1"/>
          </p:cNvSpPr>
          <p:nvPr>
            <p:ph type="title"/>
          </p:nvPr>
        </p:nvSpPr>
        <p:spPr/>
        <p:txBody>
          <a:bodyPr>
            <a:normAutofit/>
          </a:bodyPr>
          <a:lstStyle/>
          <a:p>
            <a:r>
              <a:rPr lang="nl-NL" dirty="0"/>
              <a:t>6.Waarom is het belangrijk om de Verordening te respecteren? </a:t>
            </a:r>
          </a:p>
        </p:txBody>
      </p:sp>
      <p:sp>
        <p:nvSpPr>
          <p:cNvPr id="3" name="Tijdelijke aanduiding voor inhoud 2">
            <a:extLst>
              <a:ext uri="{FF2B5EF4-FFF2-40B4-BE49-F238E27FC236}">
                <a16:creationId xmlns:a16="http://schemas.microsoft.com/office/drawing/2014/main" xmlns="" id="{50B7C6F7-2557-4C4A-A810-F5213798580D}"/>
              </a:ext>
            </a:extLst>
          </p:cNvPr>
          <p:cNvSpPr>
            <a:spLocks noGrp="1"/>
          </p:cNvSpPr>
          <p:nvPr>
            <p:ph idx="1"/>
          </p:nvPr>
        </p:nvSpPr>
        <p:spPr/>
        <p:txBody>
          <a:bodyPr>
            <a:normAutofit/>
          </a:bodyPr>
          <a:lstStyle/>
          <a:p>
            <a:r>
              <a:rPr lang="nl-NL" dirty="0"/>
              <a:t>1. Partnerorganisaties: </a:t>
            </a:r>
          </a:p>
          <a:p>
            <a:r>
              <a:rPr lang="nl-NL" dirty="0"/>
              <a:t>2. Klantencontacten: </a:t>
            </a:r>
          </a:p>
          <a:p>
            <a:r>
              <a:rPr lang="nl-NL" dirty="0"/>
              <a:t>3. Reputatie(schade) </a:t>
            </a:r>
          </a:p>
          <a:p>
            <a:r>
              <a:rPr lang="nl-NL" dirty="0"/>
              <a:t>4. Organisatie-inrichting: </a:t>
            </a:r>
          </a:p>
          <a:p>
            <a:r>
              <a:rPr lang="nl-NL" dirty="0"/>
              <a:t>5. Sancties en boetes: </a:t>
            </a:r>
          </a:p>
          <a:p>
            <a:endParaRPr lang="nl-NL" dirty="0"/>
          </a:p>
        </p:txBody>
      </p:sp>
    </p:spTree>
    <p:extLst>
      <p:ext uri="{BB962C8B-B14F-4D97-AF65-F5344CB8AC3E}">
        <p14:creationId xmlns:p14="http://schemas.microsoft.com/office/powerpoint/2010/main" val="40989783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1A3EB4C-15DE-4046-B747-985623D1B9BA}"/>
              </a:ext>
            </a:extLst>
          </p:cNvPr>
          <p:cNvSpPr>
            <a:spLocks noGrp="1"/>
          </p:cNvSpPr>
          <p:nvPr>
            <p:ph type="title"/>
          </p:nvPr>
        </p:nvSpPr>
        <p:spPr/>
        <p:txBody>
          <a:bodyPr/>
          <a:lstStyle/>
          <a:p>
            <a:r>
              <a:rPr lang="nl-NL" dirty="0"/>
              <a:t>6.Waarom is het belangrijk om de Verordening te respecteren? </a:t>
            </a:r>
          </a:p>
        </p:txBody>
      </p:sp>
      <p:sp>
        <p:nvSpPr>
          <p:cNvPr id="3" name="Tijdelijke aanduiding voor inhoud 2">
            <a:extLst>
              <a:ext uri="{FF2B5EF4-FFF2-40B4-BE49-F238E27FC236}">
                <a16:creationId xmlns:a16="http://schemas.microsoft.com/office/drawing/2014/main" xmlns="" id="{D93B0FEE-F037-4334-9A73-62D29E937FF8}"/>
              </a:ext>
            </a:extLst>
          </p:cNvPr>
          <p:cNvSpPr>
            <a:spLocks noGrp="1"/>
          </p:cNvSpPr>
          <p:nvPr>
            <p:ph idx="1"/>
          </p:nvPr>
        </p:nvSpPr>
        <p:spPr/>
        <p:txBody>
          <a:bodyPr>
            <a:normAutofit fontScale="92500" lnSpcReduction="20000"/>
          </a:bodyPr>
          <a:lstStyle/>
          <a:p>
            <a:r>
              <a:rPr lang="nl-NL" b="1" dirty="0"/>
              <a:t>Administratieve geldboeten kunnen oplopen tot: </a:t>
            </a:r>
            <a:endParaRPr lang="nl-NL" dirty="0"/>
          </a:p>
          <a:p>
            <a:pPr lvl="1"/>
            <a:r>
              <a:rPr lang="en-US" dirty="0"/>
              <a:t>- </a:t>
            </a:r>
            <a:r>
              <a:rPr lang="en-US" b="1" dirty="0"/>
              <a:t>10 000 000 Euro of, </a:t>
            </a:r>
            <a:endParaRPr lang="en-US" dirty="0"/>
          </a:p>
          <a:p>
            <a:pPr lvl="1"/>
            <a:r>
              <a:rPr lang="nl-NL" dirty="0"/>
              <a:t>- </a:t>
            </a:r>
            <a:r>
              <a:rPr lang="nl-NL" b="1" dirty="0"/>
              <a:t>voor een onderneming, tot 2 % van de totale wereldwijde jaaromzet in het voorgaande boekjaar, indien dit cijfer hoger is,</a:t>
            </a:r>
            <a:br>
              <a:rPr lang="nl-NL" b="1" dirty="0"/>
            </a:br>
            <a:r>
              <a:rPr lang="nl-NL" b="1" dirty="0"/>
              <a:t> </a:t>
            </a:r>
            <a:endParaRPr lang="nl-NL" dirty="0"/>
          </a:p>
          <a:p>
            <a:r>
              <a:rPr lang="nl-NL" b="1" dirty="0"/>
              <a:t>in het geval één van de volgende regels wordt overtreden: </a:t>
            </a:r>
          </a:p>
          <a:p>
            <a:pPr lvl="1"/>
            <a:r>
              <a:rPr lang="nl-NL" dirty="0"/>
              <a:t>minderjarige om toestemming 	</a:t>
            </a:r>
          </a:p>
          <a:p>
            <a:pPr lvl="1"/>
            <a:r>
              <a:rPr lang="nl-NL" dirty="0"/>
              <a:t>Documentatieplicht</a:t>
            </a:r>
          </a:p>
          <a:p>
            <a:pPr lvl="1"/>
            <a:r>
              <a:rPr lang="nl-NL" dirty="0"/>
              <a:t>Data </a:t>
            </a:r>
            <a:r>
              <a:rPr lang="nl-NL" dirty="0" err="1"/>
              <a:t>Protection</a:t>
            </a:r>
            <a:r>
              <a:rPr lang="nl-NL" dirty="0"/>
              <a:t> </a:t>
            </a:r>
            <a:r>
              <a:rPr lang="nl-NL" dirty="0" err="1"/>
              <a:t>Officer</a:t>
            </a:r>
            <a:endParaRPr lang="nl-NL" dirty="0"/>
          </a:p>
          <a:p>
            <a:pPr lvl="1"/>
            <a:r>
              <a:rPr lang="nl-NL" dirty="0"/>
              <a:t>Data </a:t>
            </a:r>
            <a:r>
              <a:rPr lang="nl-NL" dirty="0" err="1"/>
              <a:t>Protection</a:t>
            </a:r>
            <a:r>
              <a:rPr lang="nl-NL" dirty="0"/>
              <a:t> Impact </a:t>
            </a:r>
            <a:r>
              <a:rPr lang="nl-NL" dirty="0" err="1"/>
              <a:t>Assessement</a:t>
            </a:r>
            <a:r>
              <a:rPr lang="nl-NL" dirty="0"/>
              <a:t> </a:t>
            </a:r>
          </a:p>
          <a:p>
            <a:pPr lvl="1"/>
            <a:r>
              <a:rPr lang="nl-NL" dirty="0"/>
              <a:t>Technische en organisatorische veiligheidsmaatregelen</a:t>
            </a:r>
          </a:p>
          <a:p>
            <a:pPr lvl="1"/>
            <a:r>
              <a:rPr lang="nl-NL" dirty="0"/>
              <a:t>Meldplicht datalekken</a:t>
            </a:r>
          </a:p>
          <a:p>
            <a:pPr lvl="1"/>
            <a:r>
              <a:rPr lang="nl-NL" dirty="0"/>
              <a:t>Certificeringsprogramma 	</a:t>
            </a:r>
          </a:p>
          <a:p>
            <a:endParaRPr lang="nl-NL" dirty="0"/>
          </a:p>
        </p:txBody>
      </p:sp>
    </p:spTree>
    <p:extLst>
      <p:ext uri="{BB962C8B-B14F-4D97-AF65-F5344CB8AC3E}">
        <p14:creationId xmlns:p14="http://schemas.microsoft.com/office/powerpoint/2010/main" val="23674173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3C6A4A6-287B-4868-9A99-4418D0AB64C0}"/>
              </a:ext>
            </a:extLst>
          </p:cNvPr>
          <p:cNvSpPr>
            <a:spLocks noGrp="1"/>
          </p:cNvSpPr>
          <p:nvPr>
            <p:ph type="title"/>
          </p:nvPr>
        </p:nvSpPr>
        <p:spPr/>
        <p:txBody>
          <a:bodyPr/>
          <a:lstStyle/>
          <a:p>
            <a:r>
              <a:rPr lang="nl-NL" dirty="0"/>
              <a:t>6.Waarom is het belangrijk om de Verordening te respecteren? </a:t>
            </a:r>
          </a:p>
        </p:txBody>
      </p:sp>
      <p:sp>
        <p:nvSpPr>
          <p:cNvPr id="3" name="Tijdelijke aanduiding voor inhoud 2">
            <a:extLst>
              <a:ext uri="{FF2B5EF4-FFF2-40B4-BE49-F238E27FC236}">
                <a16:creationId xmlns:a16="http://schemas.microsoft.com/office/drawing/2014/main" xmlns="" id="{F161804C-ACE8-4A9D-A84C-C233251DC300}"/>
              </a:ext>
            </a:extLst>
          </p:cNvPr>
          <p:cNvSpPr>
            <a:spLocks noGrp="1"/>
          </p:cNvSpPr>
          <p:nvPr>
            <p:ph idx="1"/>
          </p:nvPr>
        </p:nvSpPr>
        <p:spPr/>
        <p:txBody>
          <a:bodyPr>
            <a:normAutofit fontScale="92500" lnSpcReduction="20000"/>
          </a:bodyPr>
          <a:lstStyle/>
          <a:p>
            <a:r>
              <a:rPr lang="nl-NL" b="1" dirty="0"/>
              <a:t>Administratieve geldboeten kunnen oplopen tot: </a:t>
            </a:r>
            <a:endParaRPr lang="nl-NL" dirty="0"/>
          </a:p>
          <a:p>
            <a:pPr lvl="1"/>
            <a:r>
              <a:rPr lang="en-US" dirty="0"/>
              <a:t>- 20 000 000 Euro of, </a:t>
            </a:r>
          </a:p>
          <a:p>
            <a:pPr lvl="1"/>
            <a:r>
              <a:rPr lang="nl-NL" dirty="0"/>
              <a:t>- </a:t>
            </a:r>
            <a:r>
              <a:rPr lang="nl-NL" b="1" dirty="0"/>
              <a:t>voor een onderneming, tot 4 % van de totale wereldwijde jaaromzet in het voorgaande boekjaar, indien dit cijfer hoger is, </a:t>
            </a:r>
            <a:br>
              <a:rPr lang="nl-NL" b="1" dirty="0"/>
            </a:br>
            <a:endParaRPr lang="nl-NL" dirty="0"/>
          </a:p>
          <a:p>
            <a:r>
              <a:rPr lang="nl-NL" b="1" dirty="0"/>
              <a:t>in het geval één van de volgende regels wordt overtreden: </a:t>
            </a:r>
          </a:p>
          <a:p>
            <a:pPr lvl="1"/>
            <a:r>
              <a:rPr lang="nl-NL" b="1" dirty="0"/>
              <a:t>Fair Information </a:t>
            </a:r>
            <a:r>
              <a:rPr lang="nl-NL" b="1" dirty="0" err="1"/>
              <a:t>Principles</a:t>
            </a:r>
            <a:endParaRPr lang="nl-NL" b="1" dirty="0"/>
          </a:p>
          <a:p>
            <a:pPr lvl="1"/>
            <a:r>
              <a:rPr lang="nl-NL" dirty="0"/>
              <a:t>Geen legitieme verwerkingsgrondslag 	</a:t>
            </a:r>
          </a:p>
          <a:p>
            <a:pPr lvl="1"/>
            <a:r>
              <a:rPr lang="nl-NL" dirty="0"/>
              <a:t>Geen legitieme verwerkingsgrondslag bijzondere persoonsgegevens</a:t>
            </a:r>
          </a:p>
          <a:p>
            <a:pPr lvl="1"/>
            <a:r>
              <a:rPr lang="nl-NL" dirty="0"/>
              <a:t>Geen legitieme verwerkingsgrondslag doorvoer gegevens	</a:t>
            </a:r>
          </a:p>
          <a:p>
            <a:pPr lvl="1"/>
            <a:r>
              <a:rPr lang="nl-NL" dirty="0"/>
              <a:t>Transparantiebeginsel</a:t>
            </a:r>
          </a:p>
          <a:p>
            <a:pPr lvl="1"/>
            <a:r>
              <a:rPr lang="nl-NL" dirty="0"/>
              <a:t>Rechten datasubject</a:t>
            </a:r>
          </a:p>
          <a:p>
            <a:pPr lvl="1"/>
            <a:r>
              <a:rPr lang="nl-NL" dirty="0"/>
              <a:t>Aanwijzingen AP	</a:t>
            </a:r>
          </a:p>
          <a:p>
            <a:pPr lvl="1"/>
            <a:endParaRPr lang="nl-NL" dirty="0"/>
          </a:p>
          <a:p>
            <a:endParaRPr lang="nl-NL" dirty="0"/>
          </a:p>
        </p:txBody>
      </p:sp>
    </p:spTree>
    <p:extLst>
      <p:ext uri="{BB962C8B-B14F-4D97-AF65-F5344CB8AC3E}">
        <p14:creationId xmlns:p14="http://schemas.microsoft.com/office/powerpoint/2010/main" val="2393191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F7998B-9AFB-4FD8-ADB4-8B217ED72253}"/>
              </a:ext>
            </a:extLst>
          </p:cNvPr>
          <p:cNvSpPr>
            <a:spLocks noGrp="1"/>
          </p:cNvSpPr>
          <p:nvPr>
            <p:ph type="title"/>
          </p:nvPr>
        </p:nvSpPr>
        <p:spPr/>
        <p:txBody>
          <a:bodyPr/>
          <a:lstStyle/>
          <a:p>
            <a:r>
              <a:rPr lang="nl-NL" dirty="0"/>
              <a:t>Voorstellen</a:t>
            </a:r>
          </a:p>
        </p:txBody>
      </p:sp>
      <p:sp>
        <p:nvSpPr>
          <p:cNvPr id="3" name="Tijdelijke aanduiding voor inhoud 2">
            <a:extLst>
              <a:ext uri="{FF2B5EF4-FFF2-40B4-BE49-F238E27FC236}">
                <a16:creationId xmlns:a16="http://schemas.microsoft.com/office/drawing/2014/main" xmlns="" id="{86E2C602-B4D3-4426-8301-7F1D3644F6C5}"/>
              </a:ext>
            </a:extLst>
          </p:cNvPr>
          <p:cNvSpPr>
            <a:spLocks noGrp="1"/>
          </p:cNvSpPr>
          <p:nvPr>
            <p:ph idx="1"/>
          </p:nvPr>
        </p:nvSpPr>
        <p:spPr/>
        <p:txBody>
          <a:bodyPr>
            <a:normAutofit fontScale="77500" lnSpcReduction="20000"/>
          </a:bodyPr>
          <a:lstStyle/>
          <a:p>
            <a:r>
              <a:rPr lang="nl-NL" dirty="0"/>
              <a:t>Bart van der Sloot specialiseert zich op het gebied van Privacy en Big Data. Ook publiceert hij regelmatig over de aansprakelijkheid van internet intermediairs, gegevensbescherming en internetregulering. Actuele kernpunten zijn de onlangs door de Europese Unie aangenomen Algemene Verordening Gegevensbescherming, internationale gegevensstromen, met name tussen Europa en de Verenigde Staten, en datalekken. Bart van der Sloot heeft recht en filosofie gestudeerd in Nederland en Italië en heeft tevens met succes het </a:t>
            </a:r>
            <a:r>
              <a:rPr lang="nl-NL" dirty="0" err="1"/>
              <a:t>Honoursprogramma</a:t>
            </a:r>
            <a:r>
              <a:rPr lang="nl-NL" dirty="0"/>
              <a:t> van de Radboud Universiteit afgerond. Hij werkt bij het 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van de Tilburg University.  </a:t>
            </a:r>
          </a:p>
          <a:p>
            <a:r>
              <a:rPr lang="nl-NL" dirty="0"/>
              <a:t>Voorheen werkte Bart bij het Instituut voor Informatierecht, Universiteit van Amsterdam, en bij de Wetenschappelijk Raad voor Regeringsbeleid (WRR) (onderdeel van het ministerie van Algemene Zaken) aan een</a:t>
            </a:r>
            <a:r>
              <a:rPr lang="nl-NL" dirty="0">
                <a:hlinkClick r:id="rId2"/>
              </a:rPr>
              <a:t> </a:t>
            </a:r>
            <a:r>
              <a:rPr lang="nl-NL" dirty="0"/>
              <a:t>rapport over de regulering van Big Data in verband met veiligheid en privacy. In dat kader was hij ook de eerste editor van</a:t>
            </a:r>
            <a:r>
              <a:rPr lang="nl-NL" dirty="0">
                <a:hlinkClick r:id="rId3"/>
              </a:rPr>
              <a:t> </a:t>
            </a:r>
            <a:r>
              <a:rPr lang="nl-NL" dirty="0"/>
              <a:t>een wetenschappelijk boek met gastbijdrages van vooraanstaande internationale wetenschappers en de eerste auteur van een</a:t>
            </a:r>
            <a:r>
              <a:rPr lang="nl-NL" dirty="0">
                <a:hlinkClick r:id="rId4"/>
              </a:rPr>
              <a:t> </a:t>
            </a:r>
            <a:r>
              <a:rPr lang="nl-NL" dirty="0"/>
              <a:t>internationaal, rechtsvergelijkend onderzoek naar de regulering van Big Data.</a:t>
            </a:r>
          </a:p>
          <a:p>
            <a:endParaRPr lang="nl-NL" dirty="0"/>
          </a:p>
        </p:txBody>
      </p:sp>
    </p:spTree>
    <p:extLst>
      <p:ext uri="{BB962C8B-B14F-4D97-AF65-F5344CB8AC3E}">
        <p14:creationId xmlns:p14="http://schemas.microsoft.com/office/powerpoint/2010/main" val="3912803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A575918-41F4-4E3B-B6CD-801AC4E4A3FB}"/>
              </a:ext>
            </a:extLst>
          </p:cNvPr>
          <p:cNvSpPr>
            <a:spLocks noGrp="1"/>
          </p:cNvSpPr>
          <p:nvPr>
            <p:ph type="title"/>
          </p:nvPr>
        </p:nvSpPr>
        <p:spPr/>
        <p:txBody>
          <a:bodyPr/>
          <a:lstStyle/>
          <a:p>
            <a:r>
              <a:rPr lang="nl-NL" dirty="0"/>
              <a:t>Pauze</a:t>
            </a:r>
          </a:p>
        </p:txBody>
      </p:sp>
      <p:pic>
        <p:nvPicPr>
          <p:cNvPr id="5" name="Tijdelijke aanduiding voor inhoud 4">
            <a:extLst>
              <a:ext uri="{FF2B5EF4-FFF2-40B4-BE49-F238E27FC236}">
                <a16:creationId xmlns:a16="http://schemas.microsoft.com/office/drawing/2014/main" xmlns="" id="{192F5636-1370-41FE-A335-8BF5C5B16EE0}"/>
              </a:ext>
            </a:extLst>
          </p:cNvPr>
          <p:cNvPicPr>
            <a:picLocks noGrp="1" noChangeAspect="1"/>
          </p:cNvPicPr>
          <p:nvPr>
            <p:ph idx="1"/>
          </p:nvPr>
        </p:nvPicPr>
        <p:blipFill>
          <a:blip r:embed="rId2"/>
          <a:stretch>
            <a:fillRect/>
          </a:stretch>
        </p:blipFill>
        <p:spPr>
          <a:xfrm>
            <a:off x="3088746" y="2336800"/>
            <a:ext cx="4798484" cy="3598863"/>
          </a:xfrm>
        </p:spPr>
      </p:pic>
    </p:spTree>
    <p:extLst>
      <p:ext uri="{BB962C8B-B14F-4D97-AF65-F5344CB8AC3E}">
        <p14:creationId xmlns:p14="http://schemas.microsoft.com/office/powerpoint/2010/main" val="11657480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6F9197B-96DC-4BA9-8CE9-223DB51F9650}"/>
              </a:ext>
            </a:extLst>
          </p:cNvPr>
          <p:cNvSpPr>
            <a:spLocks noGrp="1"/>
          </p:cNvSpPr>
          <p:nvPr>
            <p:ph type="title"/>
          </p:nvPr>
        </p:nvSpPr>
        <p:spPr/>
        <p:txBody>
          <a:bodyPr/>
          <a:lstStyle/>
          <a:p>
            <a:r>
              <a:rPr lang="nl-NL" dirty="0"/>
              <a:t>Overzicht tweede uur</a:t>
            </a:r>
          </a:p>
        </p:txBody>
      </p:sp>
      <p:sp>
        <p:nvSpPr>
          <p:cNvPr id="3" name="Tijdelijke aanduiding voor inhoud 2">
            <a:extLst>
              <a:ext uri="{FF2B5EF4-FFF2-40B4-BE49-F238E27FC236}">
                <a16:creationId xmlns:a16="http://schemas.microsoft.com/office/drawing/2014/main" xmlns="" id="{E95E14E9-F424-425C-9DA3-09BAC0924A00}"/>
              </a:ext>
            </a:extLst>
          </p:cNvPr>
          <p:cNvSpPr>
            <a:spLocks noGrp="1"/>
          </p:cNvSpPr>
          <p:nvPr>
            <p:ph idx="1"/>
          </p:nvPr>
        </p:nvSpPr>
        <p:spPr/>
        <p:txBody>
          <a:bodyPr/>
          <a:lstStyle/>
          <a:p>
            <a:r>
              <a:rPr lang="nl-NL" dirty="0"/>
              <a:t>1. Wat zijn persoonsgegevens?</a:t>
            </a:r>
          </a:p>
          <a:p>
            <a:r>
              <a:rPr lang="nl-NL" dirty="0"/>
              <a:t>2. Was is verwerken?</a:t>
            </a:r>
          </a:p>
          <a:p>
            <a:r>
              <a:rPr lang="nl-NL" dirty="0"/>
              <a:t>3. Wat is een verantwoordelijke?</a:t>
            </a:r>
          </a:p>
          <a:p>
            <a:r>
              <a:rPr lang="nl-NL" dirty="0"/>
              <a:t>4. Waar is de AVG van toepassing?</a:t>
            </a:r>
          </a:p>
          <a:p>
            <a:r>
              <a:rPr lang="nl-NL" dirty="0"/>
              <a:t>5. Wat zijn de uitzonderingen?</a:t>
            </a:r>
          </a:p>
        </p:txBody>
      </p:sp>
    </p:spTree>
    <p:extLst>
      <p:ext uri="{BB962C8B-B14F-4D97-AF65-F5344CB8AC3E}">
        <p14:creationId xmlns:p14="http://schemas.microsoft.com/office/powerpoint/2010/main" val="18437471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Wat zijn persoonsgegevens?</a:t>
            </a:r>
            <a:endParaRPr lang="en-US" dirty="0"/>
          </a:p>
        </p:txBody>
      </p:sp>
      <p:sp>
        <p:nvSpPr>
          <p:cNvPr id="3" name="Content Placeholder 2"/>
          <p:cNvSpPr>
            <a:spLocks noGrp="1"/>
          </p:cNvSpPr>
          <p:nvPr>
            <p:ph idx="1"/>
          </p:nvPr>
        </p:nvSpPr>
        <p:spPr/>
        <p:txBody>
          <a:bodyPr>
            <a:normAutofit lnSpcReduction="10000"/>
          </a:bodyPr>
          <a:lstStyle/>
          <a:p>
            <a:r>
              <a:rPr lang="nl-NL" i="1" dirty="0"/>
              <a:t>Artikel 4 </a:t>
            </a:r>
            <a:r>
              <a:rPr lang="nl-NL" b="1" dirty="0"/>
              <a:t>Definities </a:t>
            </a:r>
            <a:r>
              <a:rPr lang="nl-NL" dirty="0"/>
              <a:t>Voor de toepassing van deze verordening wordt verstaan onder: </a:t>
            </a:r>
          </a:p>
          <a:p>
            <a:r>
              <a:rPr lang="nl-NL" dirty="0"/>
              <a:t>1) „</a:t>
            </a:r>
            <a:r>
              <a:rPr lang="nl-NL" dirty="0" err="1"/>
              <a:t>persoonsgegevens”:alle</a:t>
            </a:r>
            <a:r>
              <a:rPr lang="nl-NL" dirty="0"/>
              <a:t> informatie over een geïdentificeerde of identificeerbare natuurlijke persoon („de betrokkene”); als identificeerbaar wordt beschouwd een natuurlijke persoon die direct of indirect kan worden geïdentificeerd, met name aan de hand van een </a:t>
            </a:r>
            <a:r>
              <a:rPr lang="nl-NL" dirty="0" err="1"/>
              <a:t>identificator</a:t>
            </a:r>
            <a:r>
              <a:rPr lang="nl-NL" dirty="0"/>
              <a:t> zoals een naam, een identificatienummer, locatiegegevens, een online </a:t>
            </a:r>
            <a:r>
              <a:rPr lang="nl-NL" dirty="0" err="1"/>
              <a:t>identificator</a:t>
            </a:r>
            <a:r>
              <a:rPr lang="nl-NL" dirty="0"/>
              <a:t> of van een of meer elementen die kenmerkend zijn voor de fysieke, fysiologische, genetische, psychische, economische, culturele of sociale identiteit van die natuurlijke persoon; </a:t>
            </a:r>
            <a:endParaRPr lang="en-US" dirty="0"/>
          </a:p>
        </p:txBody>
      </p:sp>
    </p:spTree>
    <p:extLst>
      <p:ext uri="{BB962C8B-B14F-4D97-AF65-F5344CB8AC3E}">
        <p14:creationId xmlns:p14="http://schemas.microsoft.com/office/powerpoint/2010/main" val="22121696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F2D2B54-19A3-4873-A6D1-4CAA009D7412}"/>
              </a:ext>
            </a:extLst>
          </p:cNvPr>
          <p:cNvSpPr>
            <a:spLocks noGrp="1"/>
          </p:cNvSpPr>
          <p:nvPr>
            <p:ph type="title"/>
          </p:nvPr>
        </p:nvSpPr>
        <p:spPr/>
        <p:txBody>
          <a:bodyPr/>
          <a:lstStyle/>
          <a:p>
            <a:r>
              <a:rPr lang="nl-NL" dirty="0"/>
              <a:t>1. Wat zijn persoonsgegevens?</a:t>
            </a:r>
          </a:p>
        </p:txBody>
      </p:sp>
      <p:sp>
        <p:nvSpPr>
          <p:cNvPr id="3" name="Tijdelijke aanduiding voor inhoud 2">
            <a:extLst>
              <a:ext uri="{FF2B5EF4-FFF2-40B4-BE49-F238E27FC236}">
                <a16:creationId xmlns:a16="http://schemas.microsoft.com/office/drawing/2014/main" xmlns="" id="{E39E2A06-D8F9-4A36-9F34-8975D3531593}"/>
              </a:ext>
            </a:extLst>
          </p:cNvPr>
          <p:cNvSpPr>
            <a:spLocks noGrp="1"/>
          </p:cNvSpPr>
          <p:nvPr>
            <p:ph idx="1"/>
          </p:nvPr>
        </p:nvSpPr>
        <p:spPr/>
        <p:txBody>
          <a:bodyPr>
            <a:normAutofit fontScale="70000" lnSpcReduction="20000"/>
          </a:bodyPr>
          <a:lstStyle/>
          <a:p>
            <a:r>
              <a:rPr lang="nl-NL" dirty="0"/>
              <a:t>Overweging 26: De beginselen van gegevensbescherming moeten voor elk gegeven betreffende een geïdentificeerde of identificeerbare natuurlijke persoon gelden. </a:t>
            </a:r>
            <a:r>
              <a:rPr lang="nl-NL" dirty="0" err="1"/>
              <a:t>Gepseudonimiseerde</a:t>
            </a:r>
            <a:r>
              <a:rPr lang="nl-NL" dirty="0"/>
              <a:t> persoonsgegevens die door het gebruik van aanvullende gegevens aan een natuurlijke persoon kunnen worden gekoppeld, moeten als gegevens over een identificeerbare natuurlijke persoon worden beschouwd. Om te bepalen of een natuurlijke persoon identificeerbaar is, moet rekening worden gehouden met alle middelen waarvan redelijkerwijs valt te verwachten dat zij worden gebruikt door de verwerkingsverantwoordelijke of door een andere persoon om de natuurlijke persoon direct of indirect te identificeren, bijvoorbeeld selectietechnieken. Om uit te maken of van middelen redelijkerwijs valt te verwachten dat zij zullen worden gebruikt om de natuurlijke persoon te identificeren, moet rekening worden gehouden met alle objectieve factoren, zoals de kosten van en de tijd benodigd voor identificatie, met inachtneming van de beschikbare technologie op het tijdstip van verwerking en de technologische ontwikkelingen. De gegevensbeschermingsbeginselen dienen derhalve niet van toepassing te zijn op anonieme gegevens, namelijk gegevens die geen betrekking hebben op een geïdentificeerde of identificeerbare natuurlijke persoon of op persoonsgegevens die zodanig anoniem zijn gemaakt dat de betrokkene niet of niet meer identificeerbaar is. Deze verordening heeft derhalve geen betrekking op de verwerking van dergelijke anonieme gegevens, onder meer voor statistische of onderzoeksdoeleinden. </a:t>
            </a:r>
          </a:p>
        </p:txBody>
      </p:sp>
    </p:spTree>
    <p:extLst>
      <p:ext uri="{BB962C8B-B14F-4D97-AF65-F5344CB8AC3E}">
        <p14:creationId xmlns:p14="http://schemas.microsoft.com/office/powerpoint/2010/main" val="9301336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66C2A1E-B6BB-4E3E-B03F-3B037146498E}"/>
              </a:ext>
            </a:extLst>
          </p:cNvPr>
          <p:cNvSpPr>
            <a:spLocks noGrp="1"/>
          </p:cNvSpPr>
          <p:nvPr>
            <p:ph type="title"/>
          </p:nvPr>
        </p:nvSpPr>
        <p:spPr/>
        <p:txBody>
          <a:bodyPr/>
          <a:lstStyle/>
          <a:p>
            <a:r>
              <a:rPr lang="nl-NL" dirty="0"/>
              <a:t>1. Wat zijn persoonsgegevens?</a:t>
            </a:r>
          </a:p>
        </p:txBody>
      </p:sp>
      <p:sp>
        <p:nvSpPr>
          <p:cNvPr id="3" name="Tijdelijke aanduiding voor inhoud 2">
            <a:extLst>
              <a:ext uri="{FF2B5EF4-FFF2-40B4-BE49-F238E27FC236}">
                <a16:creationId xmlns:a16="http://schemas.microsoft.com/office/drawing/2014/main" xmlns="" id="{805DCEB6-2B90-4EC6-BAF3-30290FCD686C}"/>
              </a:ext>
            </a:extLst>
          </p:cNvPr>
          <p:cNvSpPr>
            <a:spLocks noGrp="1"/>
          </p:cNvSpPr>
          <p:nvPr>
            <p:ph idx="1"/>
          </p:nvPr>
        </p:nvSpPr>
        <p:spPr/>
        <p:txBody>
          <a:bodyPr/>
          <a:lstStyle/>
          <a:p>
            <a:r>
              <a:rPr lang="nl-NL" dirty="0"/>
              <a:t>Overweging 27: De onderhavige verordening is niet van toepassing op de persoonsgegevens van overleden personen. De lidstaten kunnen regels vaststellen betreffende de verwerking van de persoonsgegevens van overleden personen.</a:t>
            </a:r>
          </a:p>
        </p:txBody>
      </p:sp>
    </p:spTree>
    <p:extLst>
      <p:ext uri="{BB962C8B-B14F-4D97-AF65-F5344CB8AC3E}">
        <p14:creationId xmlns:p14="http://schemas.microsoft.com/office/powerpoint/2010/main" val="10797991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77B8214-2729-4404-82F1-6336EA571B13}"/>
              </a:ext>
            </a:extLst>
          </p:cNvPr>
          <p:cNvSpPr>
            <a:spLocks noGrp="1"/>
          </p:cNvSpPr>
          <p:nvPr>
            <p:ph type="title"/>
          </p:nvPr>
        </p:nvSpPr>
        <p:spPr/>
        <p:txBody>
          <a:bodyPr/>
          <a:lstStyle/>
          <a:p>
            <a:r>
              <a:rPr lang="nl-NL" dirty="0"/>
              <a:t>1. Wat zijn persoonsgegevens?</a:t>
            </a:r>
          </a:p>
        </p:txBody>
      </p:sp>
      <p:sp>
        <p:nvSpPr>
          <p:cNvPr id="3" name="Tijdelijke aanduiding voor inhoud 2">
            <a:extLst>
              <a:ext uri="{FF2B5EF4-FFF2-40B4-BE49-F238E27FC236}">
                <a16:creationId xmlns:a16="http://schemas.microsoft.com/office/drawing/2014/main" xmlns="" id="{5FABFFC5-06BF-4FCF-B80B-8A5E2EA7FF8B}"/>
              </a:ext>
            </a:extLst>
          </p:cNvPr>
          <p:cNvSpPr>
            <a:spLocks noGrp="1"/>
          </p:cNvSpPr>
          <p:nvPr>
            <p:ph idx="1"/>
          </p:nvPr>
        </p:nvSpPr>
        <p:spPr/>
        <p:txBody>
          <a:bodyPr/>
          <a:lstStyle/>
          <a:p>
            <a:r>
              <a:rPr lang="nl-NL" dirty="0"/>
              <a:t>Overweging 30: Natuurlijke personen kunnen worden gekoppeld aan online-</a:t>
            </a:r>
            <a:r>
              <a:rPr lang="nl-NL" dirty="0" err="1"/>
              <a:t>identificatoren</a:t>
            </a:r>
            <a:r>
              <a:rPr lang="nl-NL" dirty="0"/>
              <a:t> via hun apparatuur, applicaties, instrumenten en protocollen, zoals internetprotocol (IP)-adressen, identificatiecookies of andere </a:t>
            </a:r>
            <a:r>
              <a:rPr lang="nl-NL" dirty="0" err="1"/>
              <a:t>identificatoren</a:t>
            </a:r>
            <a:r>
              <a:rPr lang="nl-NL" dirty="0"/>
              <a:t> zoals radiofrequentie-identificatietags. Dit kan sporen achterlaten die, met name wanneer zij met unieke </a:t>
            </a:r>
            <a:r>
              <a:rPr lang="nl-NL" dirty="0" err="1"/>
              <a:t>identificatoren</a:t>
            </a:r>
            <a:r>
              <a:rPr lang="nl-NL" dirty="0"/>
              <a:t> en andere door de servers ontvangen informatie worden gecombineerd, kunnen worden gebruikt om profielen op te stellen van natuurlijke personen en natuurlijke personen te herkennen.</a:t>
            </a:r>
          </a:p>
        </p:txBody>
      </p:sp>
    </p:spTree>
    <p:extLst>
      <p:ext uri="{BB962C8B-B14F-4D97-AF65-F5344CB8AC3E}">
        <p14:creationId xmlns:p14="http://schemas.microsoft.com/office/powerpoint/2010/main" val="9916299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Wat zijn persoonsgegevens?</a:t>
            </a:r>
            <a:endParaRPr lang="en-US" dirty="0"/>
          </a:p>
        </p:txBody>
      </p:sp>
      <p:sp>
        <p:nvSpPr>
          <p:cNvPr id="3" name="Content Placeholder 2"/>
          <p:cNvSpPr>
            <a:spLocks noGrp="1"/>
          </p:cNvSpPr>
          <p:nvPr>
            <p:ph idx="1"/>
          </p:nvPr>
        </p:nvSpPr>
        <p:spPr/>
        <p:txBody>
          <a:bodyPr/>
          <a:lstStyle/>
          <a:p>
            <a:r>
              <a:rPr lang="nl-NL" i="1" dirty="0"/>
              <a:t>Artikel 4 </a:t>
            </a:r>
            <a:r>
              <a:rPr lang="nl-NL" b="1" dirty="0"/>
              <a:t>Definities </a:t>
            </a:r>
            <a:r>
              <a:rPr lang="nl-NL" dirty="0"/>
              <a:t>Voor de toepassing van deze verordening wordt verstaan onder: </a:t>
            </a:r>
          </a:p>
          <a:p>
            <a:r>
              <a:rPr lang="nl-NL" dirty="0"/>
              <a:t>5) „</a:t>
            </a:r>
            <a:r>
              <a:rPr lang="nl-NL" dirty="0" err="1"/>
              <a:t>pseudonimisering</a:t>
            </a:r>
            <a:r>
              <a:rPr lang="nl-NL" dirty="0"/>
              <a:t>”:het verwerken van persoonsgegevens op zodanige wijze dat de persoonsgegevens niet meer aan een specifieke betrokkene kunnen worden gekoppeld zonder dat er aanvullende gegevens worden gebruikt, mits deze aanvullende gegevens apart worden bewaard en technische en organisatorische maatregelen worden genomen om ervoor te zorgen dat de persoonsgegevens niet aan een geïdentificeerde of identificeerbare natuurlijke persoon worden gekoppeld; </a:t>
            </a:r>
            <a:endParaRPr lang="en-US" dirty="0"/>
          </a:p>
        </p:txBody>
      </p:sp>
    </p:spTree>
    <p:extLst>
      <p:ext uri="{BB962C8B-B14F-4D97-AF65-F5344CB8AC3E}">
        <p14:creationId xmlns:p14="http://schemas.microsoft.com/office/powerpoint/2010/main" val="3060431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6E35A7A-2099-48C7-A898-74D8C469D89A}"/>
              </a:ext>
            </a:extLst>
          </p:cNvPr>
          <p:cNvSpPr>
            <a:spLocks noGrp="1"/>
          </p:cNvSpPr>
          <p:nvPr>
            <p:ph type="title"/>
          </p:nvPr>
        </p:nvSpPr>
        <p:spPr/>
        <p:txBody>
          <a:bodyPr/>
          <a:lstStyle/>
          <a:p>
            <a:r>
              <a:rPr lang="nl-NL" dirty="0"/>
              <a:t>1. Wat zijn persoonsgegevens?</a:t>
            </a:r>
          </a:p>
        </p:txBody>
      </p:sp>
      <p:sp>
        <p:nvSpPr>
          <p:cNvPr id="3" name="Tijdelijke aanduiding voor inhoud 2">
            <a:extLst>
              <a:ext uri="{FF2B5EF4-FFF2-40B4-BE49-F238E27FC236}">
                <a16:creationId xmlns:a16="http://schemas.microsoft.com/office/drawing/2014/main" xmlns="" id="{5795CBEF-C0A1-41B2-B164-2795460ED848}"/>
              </a:ext>
            </a:extLst>
          </p:cNvPr>
          <p:cNvSpPr>
            <a:spLocks noGrp="1"/>
          </p:cNvSpPr>
          <p:nvPr>
            <p:ph idx="1"/>
          </p:nvPr>
        </p:nvSpPr>
        <p:spPr/>
        <p:txBody>
          <a:bodyPr>
            <a:normAutofit fontScale="77500" lnSpcReduction="20000"/>
          </a:bodyPr>
          <a:lstStyle/>
          <a:p>
            <a:r>
              <a:rPr lang="nl-NL" dirty="0"/>
              <a:t>Overweging 28: De toepassing van </a:t>
            </a:r>
            <a:r>
              <a:rPr lang="nl-NL" dirty="0" err="1"/>
              <a:t>pseudonimisering</a:t>
            </a:r>
            <a:r>
              <a:rPr lang="nl-NL" dirty="0"/>
              <a:t> op persoonsgegevens kan de risico's voor de betrokkenen verminderen en de verwerkingsverantwoordelijken en de verwerkers helpen om hun verplichtingen inzake gegevensbescherming na te komen. De uitdrukkelijke invoering van „</a:t>
            </a:r>
            <a:r>
              <a:rPr lang="nl-NL" dirty="0" err="1"/>
              <a:t>pseudonimisering</a:t>
            </a:r>
            <a:r>
              <a:rPr lang="nl-NL" dirty="0"/>
              <a:t>” in deze verordening is niet bedoeld om andere gegevensbeschermingsmaatregelen uit te sluiten. </a:t>
            </a:r>
          </a:p>
          <a:p>
            <a:r>
              <a:rPr lang="nl-NL" dirty="0"/>
              <a:t> </a:t>
            </a:r>
          </a:p>
          <a:p>
            <a:r>
              <a:rPr lang="nl-NL" dirty="0"/>
              <a:t>Overweging 29: Om stimuli te creëren voor </a:t>
            </a:r>
            <a:r>
              <a:rPr lang="nl-NL" dirty="0" err="1"/>
              <a:t>pseudonimisering</a:t>
            </a:r>
            <a:r>
              <a:rPr lang="nl-NL" dirty="0"/>
              <a:t> bij de verwerking van persoonsgegevens zouden, terwijl een algemene analyse mogelijk blijft, </a:t>
            </a:r>
            <a:r>
              <a:rPr lang="nl-NL" dirty="0" err="1"/>
              <a:t>pseudonimiseringsmaatregelen</a:t>
            </a:r>
            <a:r>
              <a:rPr lang="nl-NL" dirty="0"/>
              <a:t> moeten kunnen worden genomen door dezelfde verwerkingsverantwoordelijke wanneer deze de noodzakelijke technische en organisatorische maatregelen heeft getroffen om er bij de desbetreffende verwerking voor te zorgen dat deze verordening ten uitvoer wordt gelegd, en dat de aanvullende gegevens om de persoonsgegevens aan een specifieke betrokkene te koppelen, apart worden bewaard. De verwerkingsverantwoordelijke die de persoonsgegevens verwerkt, moet aangeven wie bij dezelfde verwerkingsverantwoordelijke gemachtigde personenzijn.</a:t>
            </a:r>
          </a:p>
          <a:p>
            <a:endParaRPr lang="nl-NL" dirty="0"/>
          </a:p>
        </p:txBody>
      </p:sp>
    </p:spTree>
    <p:extLst>
      <p:ext uri="{BB962C8B-B14F-4D97-AF65-F5344CB8AC3E}">
        <p14:creationId xmlns:p14="http://schemas.microsoft.com/office/powerpoint/2010/main" val="4984927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Wat zijn persoonsgegevens?</a:t>
            </a:r>
            <a:endParaRPr lang="en-US" dirty="0"/>
          </a:p>
        </p:txBody>
      </p:sp>
      <p:sp>
        <p:nvSpPr>
          <p:cNvPr id="3" name="Content Placeholder 2"/>
          <p:cNvSpPr>
            <a:spLocks noGrp="1"/>
          </p:cNvSpPr>
          <p:nvPr>
            <p:ph idx="1"/>
          </p:nvPr>
        </p:nvSpPr>
        <p:spPr/>
        <p:txBody>
          <a:bodyPr/>
          <a:lstStyle/>
          <a:p>
            <a:r>
              <a:rPr lang="en-US" dirty="0"/>
              <a:t>1. Direct </a:t>
            </a:r>
            <a:r>
              <a:rPr lang="en-US" dirty="0" err="1"/>
              <a:t>en</a:t>
            </a:r>
            <a:r>
              <a:rPr lang="en-US" dirty="0"/>
              <a:t> indirect </a:t>
            </a:r>
            <a:r>
              <a:rPr lang="en-US" dirty="0" err="1"/>
              <a:t>persoonsgegeven</a:t>
            </a:r>
            <a:endParaRPr lang="en-US" dirty="0"/>
          </a:p>
          <a:p>
            <a:r>
              <a:rPr lang="en-US" dirty="0"/>
              <a:t>2. </a:t>
            </a:r>
            <a:r>
              <a:rPr lang="en-US" dirty="0" err="1"/>
              <a:t>Privé</a:t>
            </a:r>
            <a:r>
              <a:rPr lang="en-US" dirty="0"/>
              <a:t> </a:t>
            </a:r>
            <a:r>
              <a:rPr lang="en-US" dirty="0" err="1"/>
              <a:t>en</a:t>
            </a:r>
            <a:r>
              <a:rPr lang="en-US" dirty="0"/>
              <a:t> </a:t>
            </a:r>
            <a:r>
              <a:rPr lang="en-US" dirty="0" err="1"/>
              <a:t>openbare</a:t>
            </a:r>
            <a:r>
              <a:rPr lang="en-US" dirty="0"/>
              <a:t> </a:t>
            </a:r>
            <a:r>
              <a:rPr lang="en-US" dirty="0" err="1"/>
              <a:t>persoonsgegeven</a:t>
            </a:r>
            <a:endParaRPr lang="en-US" dirty="0"/>
          </a:p>
          <a:p>
            <a:r>
              <a:rPr lang="en-US" dirty="0"/>
              <a:t>3. </a:t>
            </a:r>
            <a:r>
              <a:rPr lang="en-US" dirty="0" err="1"/>
              <a:t>Gevoeling</a:t>
            </a:r>
            <a:r>
              <a:rPr lang="en-US" dirty="0"/>
              <a:t> </a:t>
            </a:r>
            <a:r>
              <a:rPr lang="en-US" dirty="0" err="1"/>
              <a:t>en</a:t>
            </a:r>
            <a:r>
              <a:rPr lang="en-US" dirty="0"/>
              <a:t> </a:t>
            </a:r>
            <a:r>
              <a:rPr lang="en-US" dirty="0" err="1"/>
              <a:t>ongevoelig</a:t>
            </a:r>
            <a:r>
              <a:rPr lang="en-US" dirty="0"/>
              <a:t> </a:t>
            </a:r>
            <a:r>
              <a:rPr lang="en-US" dirty="0" err="1"/>
              <a:t>persoonsgegeven</a:t>
            </a:r>
            <a:endParaRPr lang="en-US" dirty="0"/>
          </a:p>
          <a:p>
            <a:r>
              <a:rPr lang="en-US" dirty="0"/>
              <a:t>4. </a:t>
            </a:r>
            <a:r>
              <a:rPr lang="en-US" dirty="0" err="1"/>
              <a:t>Indentificerende</a:t>
            </a:r>
            <a:r>
              <a:rPr lang="en-US" dirty="0"/>
              <a:t> </a:t>
            </a:r>
            <a:r>
              <a:rPr lang="en-US" dirty="0" err="1"/>
              <a:t>en</a:t>
            </a:r>
            <a:r>
              <a:rPr lang="en-US" dirty="0"/>
              <a:t> </a:t>
            </a:r>
            <a:r>
              <a:rPr lang="en-US" dirty="0" err="1"/>
              <a:t>identificeerbare</a:t>
            </a:r>
            <a:r>
              <a:rPr lang="en-US" dirty="0"/>
              <a:t> </a:t>
            </a:r>
            <a:r>
              <a:rPr lang="en-US" dirty="0" err="1"/>
              <a:t>persoonsgegeven</a:t>
            </a:r>
            <a:endParaRPr lang="en-US" dirty="0"/>
          </a:p>
          <a:p>
            <a:r>
              <a:rPr lang="en-US" dirty="0"/>
              <a:t>5. </a:t>
            </a:r>
            <a:r>
              <a:rPr lang="en-US" dirty="0" err="1"/>
              <a:t>Identificeerbaarheid</a:t>
            </a:r>
            <a:r>
              <a:rPr lang="en-US" dirty="0"/>
              <a:t> </a:t>
            </a:r>
            <a:r>
              <a:rPr lang="en-US" dirty="0" err="1"/>
              <a:t>en</a:t>
            </a:r>
            <a:r>
              <a:rPr lang="en-US" dirty="0"/>
              <a:t> </a:t>
            </a:r>
            <a:r>
              <a:rPr lang="en-US" dirty="0" err="1"/>
              <a:t>individualiseerbaarheid</a:t>
            </a:r>
            <a:endParaRPr lang="en-US" dirty="0"/>
          </a:p>
        </p:txBody>
      </p:sp>
    </p:spTree>
    <p:extLst>
      <p:ext uri="{BB962C8B-B14F-4D97-AF65-F5344CB8AC3E}">
        <p14:creationId xmlns:p14="http://schemas.microsoft.com/office/powerpoint/2010/main" val="1489649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Wat zijn persoonsgegevens?</a:t>
            </a:r>
            <a:endParaRPr lang="en-US" dirty="0"/>
          </a:p>
        </p:txBody>
      </p:sp>
      <p:sp>
        <p:nvSpPr>
          <p:cNvPr id="3" name="Content Placeholder 2"/>
          <p:cNvSpPr>
            <a:spLocks noGrp="1"/>
          </p:cNvSpPr>
          <p:nvPr>
            <p:ph idx="1"/>
          </p:nvPr>
        </p:nvSpPr>
        <p:spPr/>
        <p:txBody>
          <a:bodyPr/>
          <a:lstStyle/>
          <a:p>
            <a:r>
              <a:rPr lang="en-US" dirty="0" err="1"/>
              <a:t>Encryptie</a:t>
            </a:r>
            <a:endParaRPr lang="en-US" dirty="0"/>
          </a:p>
          <a:p>
            <a:r>
              <a:rPr lang="en-US" dirty="0" err="1"/>
              <a:t>Pseudonimiseren</a:t>
            </a:r>
            <a:endParaRPr lang="en-US" dirty="0"/>
          </a:p>
          <a:p>
            <a:r>
              <a:rPr lang="en-US" dirty="0" err="1"/>
              <a:t>Anonimiseren</a:t>
            </a:r>
            <a:endParaRPr lang="en-US" dirty="0"/>
          </a:p>
          <a:p>
            <a:r>
              <a:rPr lang="en-US" dirty="0" err="1"/>
              <a:t>Aggregeren</a:t>
            </a:r>
            <a:endParaRPr lang="en-US" dirty="0"/>
          </a:p>
          <a:p>
            <a:r>
              <a:rPr lang="en-US" dirty="0" err="1"/>
              <a:t>Rechtspersonen</a:t>
            </a:r>
            <a:r>
              <a:rPr lang="en-US" dirty="0"/>
              <a:t> – </a:t>
            </a:r>
            <a:r>
              <a:rPr lang="en-US" dirty="0" err="1"/>
              <a:t>overleden</a:t>
            </a:r>
            <a:r>
              <a:rPr lang="en-US" dirty="0"/>
              <a:t> </a:t>
            </a:r>
            <a:r>
              <a:rPr lang="en-US" dirty="0" err="1"/>
              <a:t>personen</a:t>
            </a:r>
            <a:r>
              <a:rPr lang="en-US" dirty="0"/>
              <a:t> – </a:t>
            </a:r>
            <a:r>
              <a:rPr lang="en-US" dirty="0" err="1"/>
              <a:t>nog</a:t>
            </a:r>
            <a:r>
              <a:rPr lang="en-US" dirty="0"/>
              <a:t> </a:t>
            </a:r>
            <a:r>
              <a:rPr lang="en-US" dirty="0" err="1"/>
              <a:t>te</a:t>
            </a:r>
            <a:r>
              <a:rPr lang="en-US" dirty="0"/>
              <a:t> </a:t>
            </a:r>
            <a:r>
              <a:rPr lang="en-US" dirty="0" err="1"/>
              <a:t>geboren</a:t>
            </a:r>
            <a:r>
              <a:rPr lang="en-US" dirty="0"/>
              <a:t> </a:t>
            </a:r>
            <a:r>
              <a:rPr lang="en-US" dirty="0" err="1"/>
              <a:t>worden</a:t>
            </a:r>
            <a:r>
              <a:rPr lang="en-US" dirty="0"/>
              <a:t> </a:t>
            </a:r>
            <a:r>
              <a:rPr lang="en-US" dirty="0" err="1"/>
              <a:t>personen</a:t>
            </a:r>
            <a:endParaRPr lang="en-US" dirty="0"/>
          </a:p>
          <a:p>
            <a:endParaRPr lang="en-US" dirty="0"/>
          </a:p>
        </p:txBody>
      </p:sp>
    </p:spTree>
    <p:extLst>
      <p:ext uri="{BB962C8B-B14F-4D97-AF65-F5344CB8AC3E}">
        <p14:creationId xmlns:p14="http://schemas.microsoft.com/office/powerpoint/2010/main" val="3765098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6F9197B-96DC-4BA9-8CE9-223DB51F9650}"/>
              </a:ext>
            </a:extLst>
          </p:cNvPr>
          <p:cNvSpPr>
            <a:spLocks noGrp="1"/>
          </p:cNvSpPr>
          <p:nvPr>
            <p:ph type="title"/>
          </p:nvPr>
        </p:nvSpPr>
        <p:spPr/>
        <p:txBody>
          <a:bodyPr/>
          <a:lstStyle/>
          <a:p>
            <a:r>
              <a:rPr lang="nl-NL" dirty="0"/>
              <a:t>Overzicht eerste uur</a:t>
            </a:r>
          </a:p>
        </p:txBody>
      </p:sp>
      <p:sp>
        <p:nvSpPr>
          <p:cNvPr id="3" name="Tijdelijke aanduiding voor inhoud 2">
            <a:extLst>
              <a:ext uri="{FF2B5EF4-FFF2-40B4-BE49-F238E27FC236}">
                <a16:creationId xmlns:a16="http://schemas.microsoft.com/office/drawing/2014/main" xmlns="" id="{E95E14E9-F424-425C-9DA3-09BAC0924A00}"/>
              </a:ext>
            </a:extLst>
          </p:cNvPr>
          <p:cNvSpPr>
            <a:spLocks noGrp="1"/>
          </p:cNvSpPr>
          <p:nvPr>
            <p:ph idx="1"/>
          </p:nvPr>
        </p:nvSpPr>
        <p:spPr/>
        <p:txBody>
          <a:bodyPr/>
          <a:lstStyle/>
          <a:p>
            <a:r>
              <a:rPr lang="nl-NL" dirty="0"/>
              <a:t>1. Belangrijkste begrippen </a:t>
            </a:r>
          </a:p>
          <a:p>
            <a:r>
              <a:rPr lang="nl-NL" dirty="0"/>
              <a:t>2. Wat is de Algemene Verordening Gegevensbescherming? </a:t>
            </a:r>
          </a:p>
          <a:p>
            <a:r>
              <a:rPr lang="nl-NL" dirty="0"/>
              <a:t>3. Is het recht op gegevensbescherming hetzelfde als het recht op privacy? </a:t>
            </a:r>
          </a:p>
          <a:p>
            <a:r>
              <a:rPr lang="nl-NL" dirty="0"/>
              <a:t>4. Korte schets van de ontwikkeling van het gegevensbeschermingsrecht</a:t>
            </a:r>
          </a:p>
          <a:p>
            <a:r>
              <a:rPr lang="nl-NL" dirty="0"/>
              <a:t>5. Het wie, wat, waar en waarom van de AVG ?</a:t>
            </a:r>
          </a:p>
          <a:p>
            <a:r>
              <a:rPr lang="nl-NL" dirty="0"/>
              <a:t>6.Waarom is het belangrijk om de Verordening te respecteren? </a:t>
            </a:r>
          </a:p>
        </p:txBody>
      </p:sp>
    </p:spTree>
    <p:extLst>
      <p:ext uri="{BB962C8B-B14F-4D97-AF65-F5344CB8AC3E}">
        <p14:creationId xmlns:p14="http://schemas.microsoft.com/office/powerpoint/2010/main" val="25840909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2C03AF8-727B-47FF-A967-F80B14F2FCAD}"/>
              </a:ext>
            </a:extLst>
          </p:cNvPr>
          <p:cNvSpPr>
            <a:spLocks noGrp="1"/>
          </p:cNvSpPr>
          <p:nvPr>
            <p:ph type="title"/>
          </p:nvPr>
        </p:nvSpPr>
        <p:spPr/>
        <p:txBody>
          <a:bodyPr/>
          <a:lstStyle/>
          <a:p>
            <a:r>
              <a:rPr lang="nl-NL" dirty="0"/>
              <a:t>1. Wat zijn persoonsgegevens?</a:t>
            </a:r>
          </a:p>
        </p:txBody>
      </p:sp>
      <p:sp>
        <p:nvSpPr>
          <p:cNvPr id="3" name="Tijdelijke aanduiding voor inhoud 2">
            <a:extLst>
              <a:ext uri="{FF2B5EF4-FFF2-40B4-BE49-F238E27FC236}">
                <a16:creationId xmlns:a16="http://schemas.microsoft.com/office/drawing/2014/main" xmlns="" id="{EB6A212F-870C-430A-9E7D-E3C7CE056D41}"/>
              </a:ext>
            </a:extLst>
          </p:cNvPr>
          <p:cNvSpPr>
            <a:spLocks noGrp="1"/>
          </p:cNvSpPr>
          <p:nvPr>
            <p:ph idx="1"/>
          </p:nvPr>
        </p:nvSpPr>
        <p:spPr/>
        <p:txBody>
          <a:bodyPr/>
          <a:lstStyle/>
          <a:p>
            <a:r>
              <a:rPr lang="en-US" dirty="0"/>
              <a:t>Working Party 29: Opinion 4/2007 on the concept of personal data: ‘Even ancillary information, such as "the man wearing a black suit" may identify someone out of the passers-by standing at a traffic light. So, the question of whether the individual to whom the information relates is identified or not depends on the circumstances of the case.’</a:t>
            </a:r>
          </a:p>
          <a:p>
            <a:r>
              <a:rPr lang="nl-NL" dirty="0" err="1"/>
              <a:t>ClientEarth</a:t>
            </a:r>
            <a:r>
              <a:rPr lang="nl-NL" dirty="0"/>
              <a:t> Case C-615/13 P, </a:t>
            </a:r>
            <a:r>
              <a:rPr lang="en-US" dirty="0"/>
              <a:t>‘In so far as that information would make it possible to connect to one particular expert or another a particular comment, it concerns identified natural persons and, accordingly, constitutes a set of personal’ </a:t>
            </a:r>
            <a:endParaRPr lang="nl-NL" dirty="0"/>
          </a:p>
        </p:txBody>
      </p:sp>
    </p:spTree>
    <p:extLst>
      <p:ext uri="{BB962C8B-B14F-4D97-AF65-F5344CB8AC3E}">
        <p14:creationId xmlns:p14="http://schemas.microsoft.com/office/powerpoint/2010/main" val="39006920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90A999C-58DF-4784-A192-6C3215D648D1}"/>
              </a:ext>
            </a:extLst>
          </p:cNvPr>
          <p:cNvSpPr>
            <a:spLocks noGrp="1"/>
          </p:cNvSpPr>
          <p:nvPr>
            <p:ph type="title"/>
          </p:nvPr>
        </p:nvSpPr>
        <p:spPr/>
        <p:txBody>
          <a:bodyPr/>
          <a:lstStyle/>
          <a:p>
            <a:r>
              <a:rPr lang="nl-NL" dirty="0"/>
              <a:t>1. Wat zijn persoonsgegevens?</a:t>
            </a:r>
          </a:p>
        </p:txBody>
      </p:sp>
      <p:sp>
        <p:nvSpPr>
          <p:cNvPr id="3" name="Tijdelijke aanduiding voor inhoud 2">
            <a:extLst>
              <a:ext uri="{FF2B5EF4-FFF2-40B4-BE49-F238E27FC236}">
                <a16:creationId xmlns:a16="http://schemas.microsoft.com/office/drawing/2014/main" xmlns="" id="{C1A7F2F9-6577-41CF-8C04-2B7DAE3FE687}"/>
              </a:ext>
            </a:extLst>
          </p:cNvPr>
          <p:cNvSpPr>
            <a:spLocks noGrp="1"/>
          </p:cNvSpPr>
          <p:nvPr>
            <p:ph idx="1"/>
          </p:nvPr>
        </p:nvSpPr>
        <p:spPr/>
        <p:txBody>
          <a:bodyPr>
            <a:normAutofit lnSpcReduction="10000"/>
          </a:bodyPr>
          <a:lstStyle/>
          <a:p>
            <a:r>
              <a:rPr lang="de-DE" dirty="0"/>
              <a:t>Österreichischer Rundfunk and </a:t>
            </a:r>
            <a:r>
              <a:rPr lang="de-DE" dirty="0" err="1"/>
              <a:t>Others</a:t>
            </a:r>
            <a:r>
              <a:rPr lang="de-DE" dirty="0"/>
              <a:t>, C-465/00, C-138/01 and C-139/01: </a:t>
            </a:r>
            <a:r>
              <a:rPr lang="en-US" dirty="0"/>
              <a:t>the fact that information is provided as part of a professional activity does not mean that it cannot be </a:t>
            </a:r>
            <a:r>
              <a:rPr lang="en-US" dirty="0" err="1"/>
              <a:t>characterised</a:t>
            </a:r>
            <a:r>
              <a:rPr lang="en-US" dirty="0"/>
              <a:t> as a set of personal data</a:t>
            </a:r>
          </a:p>
          <a:p>
            <a:r>
              <a:rPr lang="en-US" dirty="0" err="1"/>
              <a:t>Satakunnan</a:t>
            </a:r>
            <a:r>
              <a:rPr lang="en-US" dirty="0"/>
              <a:t> </a:t>
            </a:r>
            <a:r>
              <a:rPr lang="en-US" dirty="0" err="1"/>
              <a:t>Markkinapörssi</a:t>
            </a:r>
            <a:r>
              <a:rPr lang="en-US" dirty="0"/>
              <a:t> and </a:t>
            </a:r>
            <a:r>
              <a:rPr lang="en-US" dirty="0" err="1"/>
              <a:t>Satamedia</a:t>
            </a:r>
            <a:r>
              <a:rPr lang="en-US" dirty="0"/>
              <a:t>, C-73/07: The fact that personal data are made public does not mean that the information at issue could no longer be so characterized.</a:t>
            </a:r>
          </a:p>
          <a:p>
            <a:r>
              <a:rPr lang="fi-FI" dirty="0"/>
              <a:t>Case C-25/17 Tietosuojavaltuutettu v Jehovah’sWitnesses: </a:t>
            </a:r>
            <a:r>
              <a:rPr lang="en-US" dirty="0"/>
              <a:t>collection of personal data by members of a religious community in the course of door-to- door preaching falls within the scope of the Directive</a:t>
            </a:r>
            <a:endParaRPr lang="nl-NL" dirty="0"/>
          </a:p>
        </p:txBody>
      </p:sp>
    </p:spTree>
    <p:extLst>
      <p:ext uri="{BB962C8B-B14F-4D97-AF65-F5344CB8AC3E}">
        <p14:creationId xmlns:p14="http://schemas.microsoft.com/office/powerpoint/2010/main" val="144131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Wat is verwerken?</a:t>
            </a:r>
            <a:endParaRPr lang="en-US" dirty="0"/>
          </a:p>
        </p:txBody>
      </p:sp>
      <p:sp>
        <p:nvSpPr>
          <p:cNvPr id="3" name="Content Placeholder 2"/>
          <p:cNvSpPr>
            <a:spLocks noGrp="1"/>
          </p:cNvSpPr>
          <p:nvPr>
            <p:ph idx="1"/>
          </p:nvPr>
        </p:nvSpPr>
        <p:spPr/>
        <p:txBody>
          <a:bodyPr/>
          <a:lstStyle/>
          <a:p>
            <a:r>
              <a:rPr lang="nl-NL" i="1" dirty="0"/>
              <a:t>Artikel 4 </a:t>
            </a:r>
            <a:r>
              <a:rPr lang="nl-NL" b="1" dirty="0"/>
              <a:t>Definities </a:t>
            </a:r>
            <a:r>
              <a:rPr lang="nl-NL" dirty="0"/>
              <a:t>Voor de toepassing van deze verordening wordt verstaan onder: </a:t>
            </a:r>
          </a:p>
          <a:p>
            <a:r>
              <a:rPr lang="nl-NL" dirty="0"/>
              <a:t>2) „verwerking”: een bewerking of een geheel van bewerkingen met betrekking tot persoonsgegevens of een geheel van persoonsgegevens, al dan niet uitgevoerd via geautomatiseerde procedés, zoals het verzamelen, vastleggen, ordenen, structureren, opslaan, bijwerken of wijzigen, opvragen, raadplegen, gebruiken, verstrekken door middel van doorzending, verspreiden of op andere wijze ter beschikking stellen, aligneren of combineren, afschermen, wissen of vernietigen van gegevens; </a:t>
            </a:r>
            <a:endParaRPr lang="en-US" dirty="0"/>
          </a:p>
        </p:txBody>
      </p:sp>
    </p:spTree>
    <p:extLst>
      <p:ext uri="{BB962C8B-B14F-4D97-AF65-F5344CB8AC3E}">
        <p14:creationId xmlns:p14="http://schemas.microsoft.com/office/powerpoint/2010/main" val="23221275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C95FA64-2C85-4001-9CBB-EC84E6BA940A}"/>
              </a:ext>
            </a:extLst>
          </p:cNvPr>
          <p:cNvSpPr>
            <a:spLocks noGrp="1"/>
          </p:cNvSpPr>
          <p:nvPr>
            <p:ph type="title"/>
          </p:nvPr>
        </p:nvSpPr>
        <p:spPr/>
        <p:txBody>
          <a:bodyPr/>
          <a:lstStyle/>
          <a:p>
            <a:r>
              <a:rPr lang="nl-NL" dirty="0"/>
              <a:t>2. Wat is verwerken?</a:t>
            </a:r>
          </a:p>
        </p:txBody>
      </p:sp>
      <p:sp>
        <p:nvSpPr>
          <p:cNvPr id="3" name="Tijdelijke aanduiding voor inhoud 2">
            <a:extLst>
              <a:ext uri="{FF2B5EF4-FFF2-40B4-BE49-F238E27FC236}">
                <a16:creationId xmlns:a16="http://schemas.microsoft.com/office/drawing/2014/main" xmlns="" id="{0EA14BD6-69C8-4674-946D-3FE6B0D1D654}"/>
              </a:ext>
            </a:extLst>
          </p:cNvPr>
          <p:cNvSpPr>
            <a:spLocks noGrp="1"/>
          </p:cNvSpPr>
          <p:nvPr>
            <p:ph idx="1"/>
          </p:nvPr>
        </p:nvSpPr>
        <p:spPr/>
        <p:txBody>
          <a:bodyPr/>
          <a:lstStyle/>
          <a:p>
            <a:r>
              <a:rPr lang="nl-NL" dirty="0"/>
              <a:t>Alles is verwerken</a:t>
            </a:r>
          </a:p>
          <a:p>
            <a:r>
              <a:rPr lang="nl-NL" dirty="0"/>
              <a:t>Misschien met uitzondering het puur passief doorvoeren van gegevens</a:t>
            </a:r>
          </a:p>
        </p:txBody>
      </p:sp>
    </p:spTree>
    <p:extLst>
      <p:ext uri="{BB962C8B-B14F-4D97-AF65-F5344CB8AC3E}">
        <p14:creationId xmlns:p14="http://schemas.microsoft.com/office/powerpoint/2010/main" val="925615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19EDA87-86D4-48DE-A0BC-D9138041D02A}"/>
              </a:ext>
            </a:extLst>
          </p:cNvPr>
          <p:cNvSpPr>
            <a:spLocks noGrp="1"/>
          </p:cNvSpPr>
          <p:nvPr>
            <p:ph type="title"/>
          </p:nvPr>
        </p:nvSpPr>
        <p:spPr/>
        <p:txBody>
          <a:bodyPr/>
          <a:lstStyle/>
          <a:p>
            <a:r>
              <a:rPr lang="nl-NL" dirty="0"/>
              <a:t>2. Wat is verwerken?</a:t>
            </a:r>
          </a:p>
        </p:txBody>
      </p:sp>
      <p:sp>
        <p:nvSpPr>
          <p:cNvPr id="3" name="Tijdelijke aanduiding voor inhoud 2">
            <a:extLst>
              <a:ext uri="{FF2B5EF4-FFF2-40B4-BE49-F238E27FC236}">
                <a16:creationId xmlns:a16="http://schemas.microsoft.com/office/drawing/2014/main" xmlns="" id="{C64566E6-D4F0-4BD1-8D2E-39232BC451E2}"/>
              </a:ext>
            </a:extLst>
          </p:cNvPr>
          <p:cNvSpPr>
            <a:spLocks noGrp="1"/>
          </p:cNvSpPr>
          <p:nvPr>
            <p:ph idx="1"/>
          </p:nvPr>
        </p:nvSpPr>
        <p:spPr/>
        <p:txBody>
          <a:bodyPr/>
          <a:lstStyle/>
          <a:p>
            <a:r>
              <a:rPr lang="nl-NL" i="1" dirty="0"/>
              <a:t>Artikel 2 </a:t>
            </a:r>
            <a:r>
              <a:rPr lang="nl-NL" b="1" dirty="0"/>
              <a:t>Materieel toepassingsgebied </a:t>
            </a:r>
          </a:p>
          <a:p>
            <a:r>
              <a:rPr lang="nl-NL" dirty="0"/>
              <a:t>1.Deze verordening is van toepassing op de geheel of gedeeltelijk geautomatiseerde verwerking, alsmede op de verwerking van persoonsgegevens die in een bestand zijn opgenomen of die bestemd zijn om daarin te worden opgenomen. </a:t>
            </a:r>
          </a:p>
        </p:txBody>
      </p:sp>
    </p:spTree>
    <p:extLst>
      <p:ext uri="{BB962C8B-B14F-4D97-AF65-F5344CB8AC3E}">
        <p14:creationId xmlns:p14="http://schemas.microsoft.com/office/powerpoint/2010/main" val="38477446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Wat is verwerken?</a:t>
            </a:r>
            <a:endParaRPr lang="en-US" dirty="0"/>
          </a:p>
        </p:txBody>
      </p:sp>
      <p:sp>
        <p:nvSpPr>
          <p:cNvPr id="3" name="Content Placeholder 2"/>
          <p:cNvSpPr>
            <a:spLocks noGrp="1"/>
          </p:cNvSpPr>
          <p:nvPr>
            <p:ph idx="1"/>
          </p:nvPr>
        </p:nvSpPr>
        <p:spPr/>
        <p:txBody>
          <a:bodyPr/>
          <a:lstStyle/>
          <a:p>
            <a:r>
              <a:rPr lang="en-US" i="1" dirty="0" err="1"/>
              <a:t>Artikel</a:t>
            </a:r>
            <a:r>
              <a:rPr lang="en-US" i="1" dirty="0"/>
              <a:t> 4 </a:t>
            </a:r>
            <a:r>
              <a:rPr lang="en-US" b="1" dirty="0" err="1" smtClean="0"/>
              <a:t>Definities</a:t>
            </a:r>
            <a:r>
              <a:rPr lang="en-US" b="1" dirty="0" smtClean="0"/>
              <a:t> </a:t>
            </a:r>
          </a:p>
          <a:p>
            <a:endParaRPr lang="nl-NL" b="1" dirty="0"/>
          </a:p>
          <a:p>
            <a:r>
              <a:rPr lang="nl-NL" dirty="0"/>
              <a:t>6) „</a:t>
            </a:r>
            <a:r>
              <a:rPr lang="nl-NL" dirty="0" err="1"/>
              <a:t>bestand”:elk</a:t>
            </a:r>
            <a:r>
              <a:rPr lang="nl-NL" dirty="0"/>
              <a:t> gestructureerd geheel van persoonsgegevens die volgens bepaalde criteria toegankelijk zijn, ongeacht of dit geheel gecentraliseerd of gedecentraliseerd is dan wel op functionele of geografische gronden is verspreid; </a:t>
            </a:r>
            <a:endParaRPr lang="en-US" dirty="0"/>
          </a:p>
        </p:txBody>
      </p:sp>
    </p:spTree>
    <p:extLst>
      <p:ext uri="{BB962C8B-B14F-4D97-AF65-F5344CB8AC3E}">
        <p14:creationId xmlns:p14="http://schemas.microsoft.com/office/powerpoint/2010/main" val="23487214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E5BEFC4-D5F7-432A-A5B1-F5DBFB17707A}"/>
              </a:ext>
            </a:extLst>
          </p:cNvPr>
          <p:cNvSpPr>
            <a:spLocks noGrp="1"/>
          </p:cNvSpPr>
          <p:nvPr>
            <p:ph type="title"/>
          </p:nvPr>
        </p:nvSpPr>
        <p:spPr/>
        <p:txBody>
          <a:bodyPr/>
          <a:lstStyle/>
          <a:p>
            <a:r>
              <a:rPr lang="nl-NL" dirty="0"/>
              <a:t>2. Wat is verwerken?</a:t>
            </a:r>
          </a:p>
        </p:txBody>
      </p:sp>
      <p:sp>
        <p:nvSpPr>
          <p:cNvPr id="3" name="Tijdelijke aanduiding voor inhoud 2">
            <a:extLst>
              <a:ext uri="{FF2B5EF4-FFF2-40B4-BE49-F238E27FC236}">
                <a16:creationId xmlns:a16="http://schemas.microsoft.com/office/drawing/2014/main" xmlns="" id="{3FF51ADB-9FCC-402F-81D3-D18FB4CDE38E}"/>
              </a:ext>
            </a:extLst>
          </p:cNvPr>
          <p:cNvSpPr>
            <a:spLocks noGrp="1"/>
          </p:cNvSpPr>
          <p:nvPr>
            <p:ph idx="1"/>
          </p:nvPr>
        </p:nvSpPr>
        <p:spPr/>
        <p:txBody>
          <a:bodyPr>
            <a:normAutofit fontScale="92500" lnSpcReduction="10000"/>
          </a:bodyPr>
          <a:lstStyle/>
          <a:p>
            <a:r>
              <a:rPr lang="nl-NL" dirty="0"/>
              <a:t>Overweging 15: Om te voorkomen dat een ernstig risico op omzeiling zou ontstaan, dient de bescherming van natuurlijke personen technologieneutraal te zijn en mag zij niet afhankelijk zijn van de gebruikte technologieën. De bescherming van natuurlijke personen dient te gelden bij zowel geautomatiseerde verwerking van persoonsgegevens als handmatige verwerking daarvan indien de persoonsgegevens zijn opgeslagen of bedoeld zijn om te worden opgeslagen in een bestand. Dossiers of een verzameling dossiers en de omslagen ervan, die niet volgens specifieke criteria zijn gestructureerd, mogen niet onder het toepassingsgebied van deze </a:t>
            </a:r>
            <a:r>
              <a:rPr lang="nl-NL" dirty="0">
                <a:highlight>
                  <a:srgbClr val="00FFFF"/>
                </a:highlight>
              </a:rPr>
              <a:t>richtlijn</a:t>
            </a:r>
            <a:r>
              <a:rPr lang="nl-NL" dirty="0"/>
              <a:t> te vallen.</a:t>
            </a:r>
          </a:p>
          <a:p>
            <a:r>
              <a:rPr lang="nl-NL" dirty="0" err="1"/>
              <a:t>Note</a:t>
            </a:r>
            <a:r>
              <a:rPr lang="nl-NL" dirty="0"/>
              <a:t>: neem het liefst altijd de Engelse tekst van de AVG, er staan de nodige vertaalslordigheden in de Nederlandse versie</a:t>
            </a:r>
          </a:p>
        </p:txBody>
      </p:sp>
    </p:spTree>
    <p:extLst>
      <p:ext uri="{BB962C8B-B14F-4D97-AF65-F5344CB8AC3E}">
        <p14:creationId xmlns:p14="http://schemas.microsoft.com/office/powerpoint/2010/main" val="2786508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457C7ED-A6B9-4F4F-9994-BC8A399B8729}"/>
              </a:ext>
            </a:extLst>
          </p:cNvPr>
          <p:cNvSpPr>
            <a:spLocks noGrp="1"/>
          </p:cNvSpPr>
          <p:nvPr>
            <p:ph type="title"/>
          </p:nvPr>
        </p:nvSpPr>
        <p:spPr/>
        <p:txBody>
          <a:bodyPr/>
          <a:lstStyle/>
          <a:p>
            <a:r>
              <a:rPr lang="nl-NL" dirty="0"/>
              <a:t>1. Belangrijkste begrippen </a:t>
            </a:r>
          </a:p>
        </p:txBody>
      </p:sp>
      <p:sp>
        <p:nvSpPr>
          <p:cNvPr id="3" name="Tijdelijke aanduiding voor inhoud 2">
            <a:extLst>
              <a:ext uri="{FF2B5EF4-FFF2-40B4-BE49-F238E27FC236}">
                <a16:creationId xmlns:a16="http://schemas.microsoft.com/office/drawing/2014/main" xmlns="" id="{CB18B37F-9879-48B7-886D-935E208920F7}"/>
              </a:ext>
            </a:extLst>
          </p:cNvPr>
          <p:cNvSpPr>
            <a:spLocks noGrp="1"/>
          </p:cNvSpPr>
          <p:nvPr>
            <p:ph idx="1"/>
          </p:nvPr>
        </p:nvSpPr>
        <p:spPr/>
        <p:txBody>
          <a:bodyPr>
            <a:normAutofit fontScale="92500" lnSpcReduction="10000"/>
          </a:bodyPr>
          <a:lstStyle/>
          <a:p>
            <a:r>
              <a:rPr lang="nl-NL" dirty="0"/>
              <a:t>Het </a:t>
            </a:r>
            <a:r>
              <a:rPr lang="nl-NL" i="1" dirty="0"/>
              <a:t>datasubject</a:t>
            </a:r>
            <a:r>
              <a:rPr lang="nl-NL" dirty="0"/>
              <a:t>, in het Nederlands ook wel ‘de betrokkene’ genoemd, is de persoon over wie gegevens worden verwerkt. In de zin ‘Erik heeft blauwe ogen en een rode stropdas aan’ is Erik het datasubject. </a:t>
            </a:r>
          </a:p>
          <a:p>
            <a:r>
              <a:rPr lang="nl-NL" dirty="0"/>
              <a:t>De </a:t>
            </a:r>
            <a:r>
              <a:rPr lang="nl-NL" i="1" dirty="0"/>
              <a:t>verantwoordelijke </a:t>
            </a:r>
            <a:r>
              <a:rPr lang="nl-NL" dirty="0"/>
              <a:t>voor de gegevensverwerking verwerkt deze gegevens. Hij is degene die het doel van die verwerking bepaalt en ook hoe de gegevens worden verzameld, opgeslagen en gebruikt. Bijvoorbeeld een pizzeria die de naam en postcode opslaat van klanten is een </a:t>
            </a:r>
            <a:r>
              <a:rPr lang="nl-NL" i="1" dirty="0"/>
              <a:t>verantwoordelijke. </a:t>
            </a:r>
            <a:endParaRPr lang="nl-NL" dirty="0"/>
          </a:p>
          <a:p>
            <a:r>
              <a:rPr lang="nl-NL" dirty="0"/>
              <a:t>De verantwoordelijke kan hierbij worden geholpen door een </a:t>
            </a:r>
            <a:r>
              <a:rPr lang="nl-NL" i="1" dirty="0"/>
              <a:t>verwerker, </a:t>
            </a:r>
            <a:r>
              <a:rPr lang="nl-NL" dirty="0"/>
              <a:t>die in opdracht van de verantwoordelijke gegevens verwerkt. Dit is bijvoorbeeld een bedrijf dat wordt ingehuurd om gegevens op te slaan of te analyseren. </a:t>
            </a:r>
          </a:p>
          <a:p>
            <a:endParaRPr lang="nl-NL" dirty="0"/>
          </a:p>
        </p:txBody>
      </p:sp>
    </p:spTree>
    <p:extLst>
      <p:ext uri="{BB962C8B-B14F-4D97-AF65-F5344CB8AC3E}">
        <p14:creationId xmlns:p14="http://schemas.microsoft.com/office/powerpoint/2010/main" val="4045714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457C7ED-A6B9-4F4F-9994-BC8A399B8729}"/>
              </a:ext>
            </a:extLst>
          </p:cNvPr>
          <p:cNvSpPr>
            <a:spLocks noGrp="1"/>
          </p:cNvSpPr>
          <p:nvPr>
            <p:ph type="title"/>
          </p:nvPr>
        </p:nvSpPr>
        <p:spPr/>
        <p:txBody>
          <a:bodyPr/>
          <a:lstStyle/>
          <a:p>
            <a:r>
              <a:rPr lang="nl-NL" dirty="0"/>
              <a:t>1. Belangrijkste begrippen </a:t>
            </a:r>
          </a:p>
        </p:txBody>
      </p:sp>
      <p:sp>
        <p:nvSpPr>
          <p:cNvPr id="3" name="Tijdelijke aanduiding voor inhoud 2">
            <a:extLst>
              <a:ext uri="{FF2B5EF4-FFF2-40B4-BE49-F238E27FC236}">
                <a16:creationId xmlns:a16="http://schemas.microsoft.com/office/drawing/2014/main" xmlns="" id="{CB18B37F-9879-48B7-886D-935E208920F7}"/>
              </a:ext>
            </a:extLst>
          </p:cNvPr>
          <p:cNvSpPr>
            <a:spLocks noGrp="1"/>
          </p:cNvSpPr>
          <p:nvPr>
            <p:ph idx="1"/>
          </p:nvPr>
        </p:nvSpPr>
        <p:spPr/>
        <p:txBody>
          <a:bodyPr>
            <a:normAutofit fontScale="77500" lnSpcReduction="20000"/>
          </a:bodyPr>
          <a:lstStyle/>
          <a:p>
            <a:r>
              <a:rPr lang="nl-NL" dirty="0"/>
              <a:t>Als een verantwoordelijke of verwerker gegevens verwerkt over EU-burgers, maar zelf niet is gevestigd in de EU, dan moet hij een </a:t>
            </a:r>
            <a:r>
              <a:rPr lang="nl-NL" i="1" dirty="0"/>
              <a:t>vertegenwoordiger </a:t>
            </a:r>
            <a:r>
              <a:rPr lang="nl-NL" dirty="0"/>
              <a:t>aanstellen. Deze persoon is het aanspreekpunt voor die organisatie binnen de EU, bijvoorbeeld als het datasubject een klacht wil indienden of als de handhavende overheidsinstantie onderzoek wil verrichten. </a:t>
            </a:r>
          </a:p>
          <a:p>
            <a:r>
              <a:rPr lang="nl-NL" dirty="0"/>
              <a:t>Binnen veel </a:t>
            </a:r>
            <a:r>
              <a:rPr lang="nl-NL" dirty="0" err="1"/>
              <a:t>dataverwerkende</a:t>
            </a:r>
            <a:r>
              <a:rPr lang="nl-NL" dirty="0"/>
              <a:t> organisaties moet een </a:t>
            </a:r>
            <a:r>
              <a:rPr lang="nl-NL" i="1" dirty="0"/>
              <a:t>Data </a:t>
            </a:r>
            <a:r>
              <a:rPr lang="nl-NL" i="1" dirty="0" err="1"/>
              <a:t>Protection</a:t>
            </a:r>
            <a:r>
              <a:rPr lang="nl-NL" i="1" dirty="0"/>
              <a:t> </a:t>
            </a:r>
            <a:r>
              <a:rPr lang="nl-NL" i="1" dirty="0" err="1"/>
              <a:t>Officer</a:t>
            </a:r>
            <a:r>
              <a:rPr lang="nl-NL" i="1" dirty="0"/>
              <a:t> </a:t>
            </a:r>
            <a:r>
              <a:rPr lang="nl-NL" dirty="0"/>
              <a:t>of in het Nederlands, een </a:t>
            </a:r>
            <a:r>
              <a:rPr lang="nl-NL" i="1" dirty="0"/>
              <a:t>Functionaris voor de Gegevensbescherming </a:t>
            </a:r>
            <a:r>
              <a:rPr lang="nl-NL" dirty="0"/>
              <a:t>worden aangesteld. Deze persoon is er voor verantwoordelijk dat binnen een organisatie de regels aangaande het gegevensbeschermingsrecht worden nageleefd en is het primaire aanspreekpunt voor vragen over de Algemene Verordening Gegevensbescherming, zowel binnen de organisatie als naar buiten toe, bijvoorbeeld in het geval het datasubject een klacht wil indienen of als de handhavende overheidsinstantie onderzoek wil verrichten. </a:t>
            </a:r>
          </a:p>
          <a:p>
            <a:r>
              <a:rPr lang="nl-NL" dirty="0"/>
              <a:t>Elk land heeft een </a:t>
            </a:r>
            <a:r>
              <a:rPr lang="nl-NL" i="1" dirty="0"/>
              <a:t>toezichthoudende autoriteit. </a:t>
            </a:r>
            <a:r>
              <a:rPr lang="nl-NL" dirty="0"/>
              <a:t>In Nederland is dat de Autoriteit Persoonsgegevens, voorheen het College Bescherming Persoonsgegevens. </a:t>
            </a:r>
          </a:p>
          <a:p>
            <a:endParaRPr lang="nl-NL" dirty="0"/>
          </a:p>
        </p:txBody>
      </p:sp>
    </p:spTree>
    <p:extLst>
      <p:ext uri="{BB962C8B-B14F-4D97-AF65-F5344CB8AC3E}">
        <p14:creationId xmlns:p14="http://schemas.microsoft.com/office/powerpoint/2010/main" val="793655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457C7ED-A6B9-4F4F-9994-BC8A399B8729}"/>
              </a:ext>
            </a:extLst>
          </p:cNvPr>
          <p:cNvSpPr>
            <a:spLocks noGrp="1"/>
          </p:cNvSpPr>
          <p:nvPr>
            <p:ph type="title"/>
          </p:nvPr>
        </p:nvSpPr>
        <p:spPr/>
        <p:txBody>
          <a:bodyPr/>
          <a:lstStyle/>
          <a:p>
            <a:r>
              <a:rPr lang="nl-NL" dirty="0"/>
              <a:t>1. Belangrijkste begrippen </a:t>
            </a:r>
          </a:p>
        </p:txBody>
      </p:sp>
      <p:sp>
        <p:nvSpPr>
          <p:cNvPr id="3" name="Tijdelijke aanduiding voor inhoud 2">
            <a:extLst>
              <a:ext uri="{FF2B5EF4-FFF2-40B4-BE49-F238E27FC236}">
                <a16:creationId xmlns:a16="http://schemas.microsoft.com/office/drawing/2014/main" xmlns="" id="{CB18B37F-9879-48B7-886D-935E208920F7}"/>
              </a:ext>
            </a:extLst>
          </p:cNvPr>
          <p:cNvSpPr>
            <a:spLocks noGrp="1"/>
          </p:cNvSpPr>
          <p:nvPr>
            <p:ph idx="1"/>
          </p:nvPr>
        </p:nvSpPr>
        <p:spPr/>
        <p:txBody>
          <a:bodyPr>
            <a:normAutofit fontScale="85000" lnSpcReduction="20000"/>
          </a:bodyPr>
          <a:lstStyle/>
          <a:p>
            <a:r>
              <a:rPr lang="nl-NL" dirty="0"/>
              <a:t>Deze landelijke toezichthouders zijn momenteel verenigd in de zogenoemde </a:t>
            </a:r>
            <a:r>
              <a:rPr lang="nl-NL" i="1" dirty="0"/>
              <a:t>Artikel 29 Werkgroep </a:t>
            </a:r>
            <a:r>
              <a:rPr lang="nl-NL" dirty="0"/>
              <a:t>(ingesteld door artikel 29 van de Richtlijn bescherming persoonsgegevens). Deze werkgroep gaf over onderwerpen niet juridisch bindende, maar wel zeer invloedrijke adviezen af. </a:t>
            </a:r>
          </a:p>
          <a:p>
            <a:r>
              <a:rPr lang="nl-NL" dirty="0"/>
              <a:t>Deze werkgroep wordt in de Verordening vervangen door de </a:t>
            </a:r>
            <a:r>
              <a:rPr lang="nl-NL" i="1" dirty="0"/>
              <a:t>European Data </a:t>
            </a:r>
            <a:r>
              <a:rPr lang="nl-NL" i="1" dirty="0" err="1"/>
              <a:t>Protection</a:t>
            </a:r>
            <a:r>
              <a:rPr lang="nl-NL" i="1" dirty="0"/>
              <a:t> Board, </a:t>
            </a:r>
            <a:r>
              <a:rPr lang="nl-NL" dirty="0"/>
              <a:t>of in het Nederlands, het </a:t>
            </a:r>
            <a:r>
              <a:rPr lang="nl-NL" i="1" dirty="0"/>
              <a:t>Europees Comité voor Gegevensbescherming. </a:t>
            </a:r>
            <a:r>
              <a:rPr lang="nl-NL" dirty="0"/>
              <a:t>Deze organisatie krijgt een sterkere positie en meer bevoegdheden dan de voormalige Artikel 29 Werkgroep. </a:t>
            </a:r>
          </a:p>
          <a:p>
            <a:r>
              <a:rPr lang="nl-NL" dirty="0"/>
              <a:t>De </a:t>
            </a:r>
            <a:r>
              <a:rPr lang="nl-NL" i="1" dirty="0"/>
              <a:t>European Data </a:t>
            </a:r>
            <a:r>
              <a:rPr lang="nl-NL" i="1" dirty="0" err="1"/>
              <a:t>Protection</a:t>
            </a:r>
            <a:r>
              <a:rPr lang="nl-NL" i="1" dirty="0"/>
              <a:t> Supervisor </a:t>
            </a:r>
            <a:r>
              <a:rPr lang="nl-NL" dirty="0"/>
              <a:t>is een adviesorgaan gelijk aan de Artikel 29 Werkgroep, maar dan voor de gegevensverwerking door de Europese Unie zelf, bijvoorbeeld als de European </a:t>
            </a:r>
            <a:r>
              <a:rPr lang="nl-NL" dirty="0" err="1"/>
              <a:t>Medicines</a:t>
            </a:r>
            <a:r>
              <a:rPr lang="nl-NL" dirty="0"/>
              <a:t> Agency (EMA) persoonsgegevens verwerkt. In dat geval is niet de Algemene Verordening Gegevensbescherming van toepassing, maar een aparte Verordening. Ook de adviezen van de European Data </a:t>
            </a:r>
            <a:r>
              <a:rPr lang="nl-NL" dirty="0" err="1"/>
              <a:t>Protection</a:t>
            </a:r>
            <a:r>
              <a:rPr lang="nl-NL" dirty="0"/>
              <a:t> Supervisor zijn vrij invloedrijk. </a:t>
            </a:r>
          </a:p>
          <a:p>
            <a:endParaRPr lang="nl-NL" dirty="0"/>
          </a:p>
        </p:txBody>
      </p:sp>
    </p:spTree>
    <p:extLst>
      <p:ext uri="{BB962C8B-B14F-4D97-AF65-F5344CB8AC3E}">
        <p14:creationId xmlns:p14="http://schemas.microsoft.com/office/powerpoint/2010/main" val="1744602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49E7842-92FD-48D2-BC9D-9667F2311F27}"/>
              </a:ext>
            </a:extLst>
          </p:cNvPr>
          <p:cNvSpPr>
            <a:spLocks noGrp="1"/>
          </p:cNvSpPr>
          <p:nvPr>
            <p:ph type="title"/>
          </p:nvPr>
        </p:nvSpPr>
        <p:spPr/>
        <p:txBody>
          <a:bodyPr/>
          <a:lstStyle/>
          <a:p>
            <a:r>
              <a:rPr lang="nl-NL" dirty="0"/>
              <a:t>1. Belangrijkste begrippen </a:t>
            </a:r>
          </a:p>
        </p:txBody>
      </p:sp>
      <p:sp>
        <p:nvSpPr>
          <p:cNvPr id="3" name="Tijdelijke aanduiding voor inhoud 2">
            <a:extLst>
              <a:ext uri="{FF2B5EF4-FFF2-40B4-BE49-F238E27FC236}">
                <a16:creationId xmlns:a16="http://schemas.microsoft.com/office/drawing/2014/main" xmlns="" id="{1C4DA2DD-B1EC-4046-8A2D-5B4796C5F982}"/>
              </a:ext>
            </a:extLst>
          </p:cNvPr>
          <p:cNvSpPr>
            <a:spLocks noGrp="1"/>
          </p:cNvSpPr>
          <p:nvPr>
            <p:ph idx="1"/>
          </p:nvPr>
        </p:nvSpPr>
        <p:spPr/>
        <p:txBody>
          <a:bodyPr>
            <a:normAutofit fontScale="85000" lnSpcReduction="20000"/>
          </a:bodyPr>
          <a:lstStyle/>
          <a:p>
            <a:r>
              <a:rPr lang="nl-NL" dirty="0"/>
              <a:t>- De </a:t>
            </a:r>
            <a:r>
              <a:rPr lang="nl-NL" i="1" dirty="0"/>
              <a:t>Unie</a:t>
            </a:r>
            <a:r>
              <a:rPr lang="nl-NL" dirty="0"/>
              <a:t> is een afkorting van de Europese Unie. </a:t>
            </a:r>
          </a:p>
          <a:p>
            <a:r>
              <a:rPr lang="nl-NL" dirty="0"/>
              <a:t>- De </a:t>
            </a:r>
            <a:r>
              <a:rPr lang="nl-NL" i="1" dirty="0"/>
              <a:t>Commissie </a:t>
            </a:r>
            <a:r>
              <a:rPr lang="nl-NL" dirty="0"/>
              <a:t>is een afkorting voor de Europese Commissie, zeg maar de regering van de Europese Unie. </a:t>
            </a:r>
          </a:p>
          <a:p>
            <a:r>
              <a:rPr lang="nl-NL" dirty="0"/>
              <a:t>- Een </a:t>
            </a:r>
            <a:r>
              <a:rPr lang="nl-NL" i="1" dirty="0"/>
              <a:t>lidstaat </a:t>
            </a:r>
            <a:r>
              <a:rPr lang="nl-NL" dirty="0"/>
              <a:t>is een land dat is aangesloten bij de Europese Unie, zoals bijvoorbeeld Nederland, Duitsland en Italië. </a:t>
            </a:r>
          </a:p>
          <a:p>
            <a:r>
              <a:rPr lang="nl-NL" dirty="0"/>
              <a:t>- Het </a:t>
            </a:r>
            <a:r>
              <a:rPr lang="nl-NL" i="1" dirty="0"/>
              <a:t>Europees Hof van Justitie </a:t>
            </a:r>
            <a:r>
              <a:rPr lang="nl-NL" dirty="0"/>
              <a:t>is de hoogste rechter van de Europese Unie en gaat over de interpretatie van het Handvest van de Grondrechten, de Algemene Verordening Gegevensbescherming en andere documenten van de Europese Unie. </a:t>
            </a:r>
          </a:p>
          <a:p>
            <a:r>
              <a:rPr lang="nl-NL" dirty="0"/>
              <a:t>- Het </a:t>
            </a:r>
            <a:r>
              <a:rPr lang="nl-NL" i="1" dirty="0"/>
              <a:t>Europees Hof voor de Rechten van de Mens </a:t>
            </a:r>
            <a:r>
              <a:rPr lang="nl-NL" dirty="0"/>
              <a:t>is de hoogste rechter van de Raad van Europa en gaat over de interpretatie van het Europees Verdrag voor de Rechten van de Mens. Bij de Raad van Europa zijn vrijwel alle Europese landen aangesloten, bij de Europese Unie slechts 28 landen. </a:t>
            </a:r>
          </a:p>
          <a:p>
            <a:endParaRPr lang="nl-NL" dirty="0"/>
          </a:p>
          <a:p>
            <a:endParaRPr lang="nl-NL" dirty="0"/>
          </a:p>
          <a:p>
            <a:endParaRPr lang="nl-NL" dirty="0"/>
          </a:p>
        </p:txBody>
      </p:sp>
    </p:spTree>
    <p:extLst>
      <p:ext uri="{BB962C8B-B14F-4D97-AF65-F5344CB8AC3E}">
        <p14:creationId xmlns:p14="http://schemas.microsoft.com/office/powerpoint/2010/main" val="2967282753"/>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TM04033917[[fn=Berlijn]]</Template>
  <TotalTime>989</TotalTime>
  <Words>4739</Words>
  <Application>Microsoft Office PowerPoint</Application>
  <PresentationFormat>Widescreen</PresentationFormat>
  <Paragraphs>365</Paragraphs>
  <Slides>56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Times New Roman</vt:lpstr>
      <vt:lpstr>Trebuchet MS</vt:lpstr>
      <vt:lpstr>Berlijn</vt:lpstr>
      <vt:lpstr>College 21-09-2018 Privacy &amp; Gegevensbescherming</vt:lpstr>
      <vt:lpstr>Overzicht blok 2  Privacy &amp; Gegevensbescherming</vt:lpstr>
      <vt:lpstr>Overzicht vandaag</vt:lpstr>
      <vt:lpstr>Voorstellen</vt:lpstr>
      <vt:lpstr>Overzicht eerste uur</vt:lpstr>
      <vt:lpstr>1. Belangrijkste begrippen </vt:lpstr>
      <vt:lpstr>1. Belangrijkste begrippen </vt:lpstr>
      <vt:lpstr>1. Belangrijkste begrippen </vt:lpstr>
      <vt:lpstr>1. Belangrijkste begrippen </vt:lpstr>
      <vt:lpstr>2. Wat is de Algemene Verordening Gegevensbescherming? </vt:lpstr>
      <vt:lpstr>2. Wat is de Algemene Verordening Gegevensbescherming? </vt:lpstr>
      <vt:lpstr>3. Is het recht op gegevensbescherming hetzelfde als het recht op privacy? </vt:lpstr>
      <vt:lpstr>3. Is het recht op gegevensbescherming hetzelfde als het recht op privacy? </vt:lpstr>
      <vt:lpstr>3. Is het recht op gegevensbescherming hetzelfde als het recht op privacy? </vt:lpstr>
      <vt:lpstr>3. Is het recht op gegevensbescherming hetzelfde als het recht op privacy? </vt:lpstr>
      <vt:lpstr>4. Korte schets van de ontwikkeling van  het gegevensbeschermingsrecht</vt:lpstr>
      <vt:lpstr>4. Korte schets van de ontwikkeling van  het gegevensbeschermingsrecht</vt:lpstr>
      <vt:lpstr>4. Korte schets van de ontwikkeling van  het gegevensbeschermingsrecht</vt:lpstr>
      <vt:lpstr>4. Korte schets van de ontwikkeling van  het gegevensbeschermingsrecht</vt:lpstr>
      <vt:lpstr>4. Korte schets van de ontwikkeling van  het gegevensbeschermingsrecht</vt:lpstr>
      <vt:lpstr>4. Korte schets van de ontwikkeling van  het gegevensbeschermingsrecht</vt:lpstr>
      <vt:lpstr>4. Korte schets van de ontwikkeling van  het gegevensbeschermingsrecht</vt:lpstr>
      <vt:lpstr>4. Korte schets van de ontwikkeling van  het gegevensbeschermingsrecht</vt:lpstr>
      <vt:lpstr>4. Korte schets van de ontwikkeling van  het gegevensbeschermingsrecht</vt:lpstr>
      <vt:lpstr>4. Korte schets van de ontwikkeling van  het gegevensbeschermingsrecht</vt:lpstr>
      <vt:lpstr>4. Korte schets van de ontwikkeling van  het gegevensbeschermingsrecht</vt:lpstr>
      <vt:lpstr>4. Korte schets van de ontwikkeling van  het gegevensbeschermingsrecht</vt:lpstr>
      <vt:lpstr>4. Korte schets van de ontwikkeling van  het gegevensbeschermingsrecht</vt:lpstr>
      <vt:lpstr>5. Het wie, wat, waar en waarom van de AVG?</vt:lpstr>
      <vt:lpstr>5. Het wie, wat, waar en waarom van de AVG?</vt:lpstr>
      <vt:lpstr>5. Het wie, wat, waar en waarom van de AVG?</vt:lpstr>
      <vt:lpstr>5. Het wie, wat, waar en waarom van de AVG?</vt:lpstr>
      <vt:lpstr>5. Het wie, wat, waar en waarom van de AVG?</vt:lpstr>
      <vt:lpstr>5. Het wie, wat, waar en waarom van de AVG?</vt:lpstr>
      <vt:lpstr>5. Het wie, wat, waar en waarom van de AVG?</vt:lpstr>
      <vt:lpstr>5. Het wie, wat, waar en waarom van de AVG?</vt:lpstr>
      <vt:lpstr>6.Waarom is het belangrijk om de Verordening te respecteren? </vt:lpstr>
      <vt:lpstr>6.Waarom is het belangrijk om de Verordening te respecteren? </vt:lpstr>
      <vt:lpstr>6.Waarom is het belangrijk om de Verordening te respecteren? </vt:lpstr>
      <vt:lpstr>Pauze</vt:lpstr>
      <vt:lpstr>Overzicht tweede uur</vt:lpstr>
      <vt:lpstr>1. Wat zijn persoonsgegevens?</vt:lpstr>
      <vt:lpstr>1. Wat zijn persoonsgegevens?</vt:lpstr>
      <vt:lpstr>1. Wat zijn persoonsgegevens?</vt:lpstr>
      <vt:lpstr>1. Wat zijn persoonsgegevens?</vt:lpstr>
      <vt:lpstr>1. Wat zijn persoonsgegevens?</vt:lpstr>
      <vt:lpstr>1. Wat zijn persoonsgegevens?</vt:lpstr>
      <vt:lpstr>1. Wat zijn persoonsgegevens?</vt:lpstr>
      <vt:lpstr>1. Wat zijn persoonsgegevens?</vt:lpstr>
      <vt:lpstr>1. Wat zijn persoonsgegevens?</vt:lpstr>
      <vt:lpstr>1. Wat zijn persoonsgegevens?</vt:lpstr>
      <vt:lpstr>2. Wat is verwerken?</vt:lpstr>
      <vt:lpstr>2. Wat is verwerken?</vt:lpstr>
      <vt:lpstr>2. Wat is verwerken?</vt:lpstr>
      <vt:lpstr>2. Wat is verwerken?</vt:lpstr>
      <vt:lpstr>2. Wat is verwerken?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Achtergrond AVG en aanpalende wetgeving</dc:title>
  <dc:creator>Computer</dc:creator>
  <cp:lastModifiedBy>someone</cp:lastModifiedBy>
  <cp:revision>127</cp:revision>
  <dcterms:created xsi:type="dcterms:W3CDTF">2018-01-07T16:09:04Z</dcterms:created>
  <dcterms:modified xsi:type="dcterms:W3CDTF">2018-09-21T12:29:48Z</dcterms:modified>
</cp:coreProperties>
</file>