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2" r:id="rId6"/>
    <p:sldId id="260" r:id="rId7"/>
    <p:sldId id="261" r:id="rId8"/>
    <p:sldId id="268" r:id="rId9"/>
    <p:sldId id="269" r:id="rId10"/>
    <p:sldId id="270" r:id="rId11"/>
    <p:sldId id="271" r:id="rId12"/>
    <p:sldId id="262" r:id="rId13"/>
    <p:sldId id="273" r:id="rId14"/>
    <p:sldId id="263" r:id="rId15"/>
    <p:sldId id="274" r:id="rId16"/>
    <p:sldId id="275" r:id="rId17"/>
    <p:sldId id="264" r:id="rId18"/>
    <p:sldId id="265" r:id="rId19"/>
    <p:sldId id="276" r:id="rId20"/>
    <p:sldId id="277" r:id="rId21"/>
    <p:sldId id="278" r:id="rId22"/>
    <p:sldId id="279" r:id="rId23"/>
    <p:sldId id="266" r:id="rId24"/>
    <p:sldId id="280" r:id="rId25"/>
    <p:sldId id="267" r:id="rId26"/>
    <p:sldId id="282" r:id="rId27"/>
    <p:sldId id="283" r:id="rId28"/>
    <p:sldId id="285"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11/13/2018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11/13/2018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748988-E48F-4400-888D-BF6E4A91DFD7}"/>
              </a:ext>
            </a:extLst>
          </p:cNvPr>
          <p:cNvSpPr>
            <a:spLocks noGrp="1"/>
          </p:cNvSpPr>
          <p:nvPr>
            <p:ph type="ctrTitle"/>
          </p:nvPr>
        </p:nvSpPr>
        <p:spPr/>
        <p:txBody>
          <a:bodyPr/>
          <a:lstStyle/>
          <a:p>
            <a:r>
              <a:rPr lang="nl-NL" sz="4000" dirty="0" err="1"/>
              <a:t>Freedom</a:t>
            </a:r>
            <a:r>
              <a:rPr lang="nl-NL" sz="4000" dirty="0"/>
              <a:t> as non-</a:t>
            </a:r>
            <a:r>
              <a:rPr lang="nl-NL" sz="4000" dirty="0" err="1"/>
              <a:t>domination</a:t>
            </a:r>
            <a:r>
              <a:rPr lang="nl-NL" sz="4000" dirty="0"/>
              <a:t>: </a:t>
            </a:r>
            <a:r>
              <a:rPr lang="nl-NL" sz="4000" dirty="0" err="1"/>
              <a:t>the</a:t>
            </a:r>
            <a:r>
              <a:rPr lang="nl-NL" sz="4000" dirty="0"/>
              <a:t> </a:t>
            </a:r>
            <a:r>
              <a:rPr lang="nl-NL" sz="4000" dirty="0" err="1"/>
              <a:t>ECtHR’s</a:t>
            </a:r>
            <a:r>
              <a:rPr lang="nl-NL" sz="4000" dirty="0"/>
              <a:t> new approach </a:t>
            </a:r>
            <a:r>
              <a:rPr lang="nl-NL" sz="4000" dirty="0" err="1"/>
              <a:t>to</a:t>
            </a:r>
            <a:r>
              <a:rPr lang="nl-NL" sz="4000" dirty="0"/>
              <a:t> privacy</a:t>
            </a:r>
          </a:p>
        </p:txBody>
      </p:sp>
      <p:sp>
        <p:nvSpPr>
          <p:cNvPr id="3" name="Ondertitel 2">
            <a:extLst>
              <a:ext uri="{FF2B5EF4-FFF2-40B4-BE49-F238E27FC236}">
                <a16:creationId xmlns:a16="http://schemas.microsoft.com/office/drawing/2014/main" id="{0A0AD2E1-52B3-4B33-BE17-34A5466D1E8E}"/>
              </a:ext>
            </a:extLst>
          </p:cNvPr>
          <p:cNvSpPr>
            <a:spLocks noGrp="1"/>
          </p:cNvSpPr>
          <p:nvPr>
            <p:ph type="subTitle" idx="1"/>
          </p:nvPr>
        </p:nvSpPr>
        <p:spPr>
          <a:xfrm>
            <a:off x="680322" y="4394039"/>
            <a:ext cx="8144134" cy="1436310"/>
          </a:xfrm>
        </p:spPr>
        <p:txBody>
          <a:bodyPr>
            <a:normAutofit fontScale="92500" lnSpcReduction="10000"/>
          </a:bodyPr>
          <a:lstStyle/>
          <a:p>
            <a:r>
              <a:rPr lang="nl-NL" dirty="0"/>
              <a:t>Bart van der Sloot</a:t>
            </a:r>
            <a:br>
              <a:rPr lang="nl-NL" dirty="0"/>
            </a:br>
            <a:r>
              <a:rPr lang="nl-NL" dirty="0"/>
              <a:t>Senior Researcher</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www.bartvandersloot.com</a:t>
            </a:r>
            <a:endParaRPr lang="nl-NL" dirty="0"/>
          </a:p>
        </p:txBody>
      </p:sp>
    </p:spTree>
    <p:extLst>
      <p:ext uri="{BB962C8B-B14F-4D97-AF65-F5344CB8AC3E}">
        <p14:creationId xmlns:p14="http://schemas.microsoft.com/office/powerpoint/2010/main" val="3282807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a:xfrm>
            <a:off x="680321" y="2336872"/>
            <a:ext cx="9613861" cy="3845814"/>
          </a:xfrm>
        </p:spPr>
        <p:txBody>
          <a:bodyPr>
            <a:normAutofit fontScale="92500" lnSpcReduction="20000"/>
          </a:bodyPr>
          <a:lstStyle/>
          <a:p>
            <a:r>
              <a:rPr lang="en-US" dirty="0"/>
              <a:t>Hypothetical claims regard damage which might have materialized, but about which the claimant is unsure. The Court usually rejects such claims because it is unwilling to provide a ruling on the basis of presumed facts and speculations. The applicant must be able to substantiate his claim with concrete facts, not with beliefs and suppositions.</a:t>
            </a:r>
          </a:p>
          <a:p>
            <a:r>
              <a:rPr lang="nl-NL" dirty="0" err="1"/>
              <a:t>Collective</a:t>
            </a:r>
            <a:r>
              <a:rPr lang="nl-NL" dirty="0"/>
              <a:t> action: ‘The Court </a:t>
            </a:r>
            <a:r>
              <a:rPr lang="nl-NL" dirty="0" err="1"/>
              <a:t>reiterates</a:t>
            </a:r>
            <a:r>
              <a:rPr lang="nl-NL" dirty="0"/>
              <a:t> in </a:t>
            </a:r>
            <a:r>
              <a:rPr lang="en-US" dirty="0"/>
              <a:t>that connection that the Convention does not allow an </a:t>
            </a:r>
            <a:r>
              <a:rPr lang="en-US" i="1" dirty="0"/>
              <a:t>action </a:t>
            </a:r>
            <a:r>
              <a:rPr lang="en-US" i="1" dirty="0" err="1"/>
              <a:t>popularis</a:t>
            </a:r>
            <a:r>
              <a:rPr lang="en-US" i="1" dirty="0"/>
              <a:t> </a:t>
            </a:r>
            <a:r>
              <a:rPr lang="en-US" dirty="0"/>
              <a:t>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a:t>
            </a:r>
            <a:r>
              <a:rPr lang="nl-NL" dirty="0"/>
              <a:t>State.’</a:t>
            </a:r>
            <a:r>
              <a:rPr lang="en-US" dirty="0"/>
              <a:t> ECtHR, </a:t>
            </a:r>
            <a:r>
              <a:rPr lang="en-US" i="1" dirty="0" err="1"/>
              <a:t>Asselbourg</a:t>
            </a:r>
            <a:r>
              <a:rPr lang="en-US" i="1" dirty="0"/>
              <a:t> and 78 others and Greenpeace Association-</a:t>
            </a:r>
            <a:r>
              <a:rPr lang="nl-NL" i="1" dirty="0"/>
              <a:t>Luxembourg v. Luxembourg</a:t>
            </a:r>
            <a:r>
              <a:rPr lang="nl-NL" dirty="0"/>
              <a:t>, </a:t>
            </a:r>
            <a:r>
              <a:rPr lang="nl-NL" dirty="0" err="1"/>
              <a:t>application</a:t>
            </a:r>
            <a:r>
              <a:rPr lang="nl-NL" dirty="0"/>
              <a:t> no. 29121/95, 29 </a:t>
            </a:r>
            <a:r>
              <a:rPr lang="nl-NL" dirty="0" err="1"/>
              <a:t>June</a:t>
            </a:r>
            <a:r>
              <a:rPr lang="nl-NL" dirty="0"/>
              <a:t> 1999.</a:t>
            </a:r>
          </a:p>
        </p:txBody>
      </p:sp>
    </p:spTree>
    <p:extLst>
      <p:ext uri="{BB962C8B-B14F-4D97-AF65-F5344CB8AC3E}">
        <p14:creationId xmlns:p14="http://schemas.microsoft.com/office/powerpoint/2010/main" val="210472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a:xfrm>
            <a:off x="680321" y="2336872"/>
            <a:ext cx="9613861" cy="3845814"/>
          </a:xfrm>
        </p:spPr>
        <p:txBody>
          <a:bodyPr>
            <a:normAutofit fontScale="92500" lnSpcReduction="10000"/>
          </a:bodyPr>
          <a:lstStyle/>
          <a:p>
            <a:r>
              <a:rPr lang="nl-NL" b="1" dirty="0"/>
              <a:t>ARTICLE 35 </a:t>
            </a:r>
            <a:endParaRPr lang="nl-NL" dirty="0"/>
          </a:p>
          <a:p>
            <a:r>
              <a:rPr lang="nl-NL" b="1" dirty="0" err="1"/>
              <a:t>Admissibility</a:t>
            </a:r>
            <a:r>
              <a:rPr lang="nl-NL" b="1" dirty="0"/>
              <a:t> criteria </a:t>
            </a:r>
          </a:p>
          <a:p>
            <a:r>
              <a:rPr lang="en-US" dirty="0"/>
              <a:t>3. The Court shall declare inadmissible any individual application submitted under Article 34 if it considers that: </a:t>
            </a:r>
          </a:p>
          <a:p>
            <a:r>
              <a:rPr lang="en-US" dirty="0"/>
              <a:t>(a) the application is incompatible with the provisions of the Convention or the Protocols thereto, manifestly ill-founded, or an abuse of the right of individual application; or </a:t>
            </a:r>
          </a:p>
          <a:p>
            <a:r>
              <a:rPr lang="en-US" dirty="0"/>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endParaRPr lang="nl-NL" i="1" dirty="0"/>
          </a:p>
        </p:txBody>
      </p:sp>
    </p:spTree>
    <p:extLst>
      <p:ext uri="{BB962C8B-B14F-4D97-AF65-F5344CB8AC3E}">
        <p14:creationId xmlns:p14="http://schemas.microsoft.com/office/powerpoint/2010/main" val="246392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(3) </a:t>
            </a:r>
            <a:r>
              <a:rPr lang="nl-NL" dirty="0" err="1"/>
              <a:t>Problematisation</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a:bodyPr>
          <a:lstStyle/>
          <a:p>
            <a:r>
              <a:rPr lang="en-US" dirty="0"/>
              <a:t>Although it has always been difficult to materialize and quantify damage – which damage results from entering the home of an individual if no property is stolen and no information about the home communicated to third parties? – it is usually relatively easy to determine an infringement. Most privacy violations are clearly defined in person, time and space. At seven o’clock, the police entered the home of Mr. Brown; from 9 October to 11 November, Mrs. White’s telephone was </a:t>
            </a:r>
            <a:r>
              <a:rPr lang="nl-NL" dirty="0" err="1"/>
              <a:t>wiretapped</a:t>
            </a:r>
            <a:r>
              <a:rPr lang="nl-NL" dirty="0"/>
              <a:t>.</a:t>
            </a:r>
          </a:p>
        </p:txBody>
      </p:sp>
    </p:spTree>
    <p:extLst>
      <p:ext uri="{BB962C8B-B14F-4D97-AF65-F5344CB8AC3E}">
        <p14:creationId xmlns:p14="http://schemas.microsoft.com/office/powerpoint/2010/main" val="262826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(3) </a:t>
            </a:r>
            <a:r>
              <a:rPr lang="nl-NL" dirty="0" err="1"/>
              <a:t>Problematisation</a:t>
            </a:r>
            <a:endParaRPr lang="nl-NL" dirty="0"/>
          </a:p>
        </p:txBody>
      </p:sp>
      <p:pic>
        <p:nvPicPr>
          <p:cNvPr id="2050" name="Picture 2" descr="Afbeeldingsresultaat voor nsa">
            <a:extLst>
              <a:ext uri="{FF2B5EF4-FFF2-40B4-BE49-F238E27FC236}">
                <a16:creationId xmlns:a16="http://schemas.microsoft.com/office/drawing/2014/main" id="{9988CF65-3000-476C-AABF-F2252BE5B67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53747" y="2474819"/>
            <a:ext cx="4341337" cy="339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71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(3) </a:t>
            </a:r>
            <a:r>
              <a:rPr lang="nl-NL" dirty="0" err="1"/>
              <a:t>Problematisation</a:t>
            </a:r>
            <a:endParaRPr lang="nl-NL" dirty="0"/>
          </a:p>
        </p:txBody>
      </p:sp>
      <p:pic>
        <p:nvPicPr>
          <p:cNvPr id="1026" name="Picture 2" descr="Afbeeldingsresultaat voor cctv camera city">
            <a:extLst>
              <a:ext uri="{FF2B5EF4-FFF2-40B4-BE49-F238E27FC236}">
                <a16:creationId xmlns:a16="http://schemas.microsoft.com/office/drawing/2014/main" id="{9B233504-2306-4060-BB8D-32A5642C4A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8049" y="2206172"/>
            <a:ext cx="6265029" cy="4176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14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(3) </a:t>
            </a:r>
            <a:r>
              <a:rPr lang="nl-NL" dirty="0" err="1"/>
              <a:t>Problematisation</a:t>
            </a:r>
            <a:endParaRPr lang="nl-NL" dirty="0"/>
          </a:p>
        </p:txBody>
      </p:sp>
      <p:sp>
        <p:nvSpPr>
          <p:cNvPr id="4" name="Tijdelijke aanduiding voor inhoud 3">
            <a:extLst>
              <a:ext uri="{FF2B5EF4-FFF2-40B4-BE49-F238E27FC236}">
                <a16:creationId xmlns:a16="http://schemas.microsoft.com/office/drawing/2014/main" id="{4A6241A0-3625-40C7-98BD-A7A4BEF539ED}"/>
              </a:ext>
            </a:extLst>
          </p:cNvPr>
          <p:cNvSpPr>
            <a:spLocks noGrp="1"/>
          </p:cNvSpPr>
          <p:nvPr>
            <p:ph idx="1"/>
          </p:nvPr>
        </p:nvSpPr>
        <p:spPr/>
        <p:txBody>
          <a:bodyPr/>
          <a:lstStyle/>
          <a:p>
            <a:r>
              <a:rPr lang="nl-NL" dirty="0"/>
              <a:t>Practical </a:t>
            </a:r>
            <a:r>
              <a:rPr lang="nl-NL" dirty="0" err="1"/>
              <a:t>problem</a:t>
            </a:r>
            <a:br>
              <a:rPr lang="nl-NL" dirty="0"/>
            </a:br>
            <a:endParaRPr lang="nl-NL" dirty="0"/>
          </a:p>
          <a:p>
            <a:pPr lvl="1"/>
            <a:r>
              <a:rPr lang="nl-NL" dirty="0" err="1"/>
              <a:t>Unaware</a:t>
            </a:r>
            <a:r>
              <a:rPr lang="nl-NL" dirty="0"/>
              <a:t> of </a:t>
            </a:r>
            <a:r>
              <a:rPr lang="nl-NL" dirty="0" err="1"/>
              <a:t>potential</a:t>
            </a:r>
            <a:r>
              <a:rPr lang="nl-NL" dirty="0"/>
              <a:t> </a:t>
            </a:r>
            <a:r>
              <a:rPr lang="nl-NL" dirty="0" err="1"/>
              <a:t>interference</a:t>
            </a:r>
            <a:br>
              <a:rPr lang="nl-NL" dirty="0"/>
            </a:br>
            <a:endParaRPr lang="nl-NL" dirty="0"/>
          </a:p>
          <a:p>
            <a:pPr lvl="1"/>
            <a:r>
              <a:rPr lang="nl-NL" dirty="0"/>
              <a:t>Time </a:t>
            </a:r>
            <a:r>
              <a:rPr lang="nl-NL" dirty="0" err="1"/>
              <a:t>and</a:t>
            </a:r>
            <a:r>
              <a:rPr lang="nl-NL" dirty="0"/>
              <a:t> </a:t>
            </a:r>
            <a:r>
              <a:rPr lang="nl-NL" dirty="0" err="1"/>
              <a:t>capacity</a:t>
            </a:r>
            <a:endParaRPr lang="nl-NL" dirty="0"/>
          </a:p>
        </p:txBody>
      </p:sp>
    </p:spTree>
    <p:extLst>
      <p:ext uri="{BB962C8B-B14F-4D97-AF65-F5344CB8AC3E}">
        <p14:creationId xmlns:p14="http://schemas.microsoft.com/office/powerpoint/2010/main" val="102047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(3) </a:t>
            </a:r>
            <a:r>
              <a:rPr lang="nl-NL" dirty="0" err="1"/>
              <a:t>Problematisation</a:t>
            </a:r>
            <a:endParaRPr lang="nl-NL" dirty="0"/>
          </a:p>
        </p:txBody>
      </p:sp>
      <p:sp>
        <p:nvSpPr>
          <p:cNvPr id="4" name="Tijdelijke aanduiding voor inhoud 3">
            <a:extLst>
              <a:ext uri="{FF2B5EF4-FFF2-40B4-BE49-F238E27FC236}">
                <a16:creationId xmlns:a16="http://schemas.microsoft.com/office/drawing/2014/main" id="{4A6241A0-3625-40C7-98BD-A7A4BEF539ED}"/>
              </a:ext>
            </a:extLst>
          </p:cNvPr>
          <p:cNvSpPr>
            <a:spLocks noGrp="1"/>
          </p:cNvSpPr>
          <p:nvPr>
            <p:ph idx="1"/>
          </p:nvPr>
        </p:nvSpPr>
        <p:spPr/>
        <p:txBody>
          <a:bodyPr/>
          <a:lstStyle/>
          <a:p>
            <a:r>
              <a:rPr lang="nl-NL" dirty="0" err="1"/>
              <a:t>Fundamental</a:t>
            </a:r>
            <a:r>
              <a:rPr lang="nl-NL" dirty="0"/>
              <a:t> </a:t>
            </a:r>
            <a:r>
              <a:rPr lang="nl-NL" dirty="0" err="1"/>
              <a:t>problem</a:t>
            </a:r>
            <a:br>
              <a:rPr lang="nl-NL" dirty="0"/>
            </a:br>
            <a:endParaRPr lang="nl-NL" dirty="0"/>
          </a:p>
          <a:p>
            <a:pPr lvl="1"/>
            <a:r>
              <a:rPr lang="nl-NL" dirty="0" err="1"/>
              <a:t>Where</a:t>
            </a:r>
            <a:r>
              <a:rPr lang="nl-NL" dirty="0"/>
              <a:t> is </a:t>
            </a:r>
            <a:r>
              <a:rPr lang="nl-NL" dirty="0" err="1"/>
              <a:t>the</a:t>
            </a:r>
            <a:r>
              <a:rPr lang="nl-NL" dirty="0"/>
              <a:t> </a:t>
            </a:r>
            <a:r>
              <a:rPr lang="nl-NL" dirty="0" err="1"/>
              <a:t>harm</a:t>
            </a:r>
            <a:r>
              <a:rPr lang="nl-NL" dirty="0"/>
              <a:t>?</a:t>
            </a:r>
            <a:br>
              <a:rPr lang="nl-NL" dirty="0"/>
            </a:br>
            <a:endParaRPr lang="nl-NL" dirty="0"/>
          </a:p>
          <a:p>
            <a:pPr lvl="1"/>
            <a:r>
              <a:rPr lang="nl-NL" dirty="0"/>
              <a:t>How do </a:t>
            </a:r>
            <a:r>
              <a:rPr lang="nl-NL" dirty="0" err="1"/>
              <a:t>you</a:t>
            </a:r>
            <a:r>
              <a:rPr lang="nl-NL" dirty="0"/>
              <a:t> </a:t>
            </a:r>
            <a:r>
              <a:rPr lang="nl-NL" dirty="0" err="1"/>
              <a:t>concretesise</a:t>
            </a:r>
            <a:r>
              <a:rPr lang="nl-NL" dirty="0"/>
              <a:t> </a:t>
            </a:r>
            <a:r>
              <a:rPr lang="nl-NL" dirty="0" err="1"/>
              <a:t>interference</a:t>
            </a:r>
            <a:r>
              <a:rPr lang="nl-NL" dirty="0"/>
              <a:t>?</a:t>
            </a:r>
            <a:br>
              <a:rPr lang="nl-NL" dirty="0"/>
            </a:br>
            <a:endParaRPr lang="nl-NL" dirty="0"/>
          </a:p>
          <a:p>
            <a:pPr lvl="1"/>
            <a:r>
              <a:rPr lang="nl-NL" dirty="0"/>
              <a:t>The point is </a:t>
            </a:r>
            <a:r>
              <a:rPr lang="nl-NL" dirty="0" err="1"/>
              <a:t>not</a:t>
            </a:r>
            <a:r>
              <a:rPr lang="nl-NL" dirty="0"/>
              <a:t> </a:t>
            </a:r>
            <a:r>
              <a:rPr lang="nl-NL" dirty="0" err="1"/>
              <a:t>that</a:t>
            </a:r>
            <a:r>
              <a:rPr lang="nl-NL" dirty="0"/>
              <a:t> a </a:t>
            </a:r>
            <a:r>
              <a:rPr lang="nl-NL" dirty="0" err="1"/>
              <a:t>specific</a:t>
            </a:r>
            <a:r>
              <a:rPr lang="nl-NL" dirty="0"/>
              <a:t> </a:t>
            </a:r>
            <a:r>
              <a:rPr lang="nl-NL" dirty="0" err="1"/>
              <a:t>individual</a:t>
            </a:r>
            <a:r>
              <a:rPr lang="nl-NL" dirty="0"/>
              <a:t> is </a:t>
            </a:r>
            <a:r>
              <a:rPr lang="nl-NL" dirty="0" err="1"/>
              <a:t>affected</a:t>
            </a:r>
            <a:r>
              <a:rPr lang="nl-NL" dirty="0"/>
              <a:t> </a:t>
            </a:r>
            <a:br>
              <a:rPr lang="nl-NL" dirty="0"/>
            </a:br>
            <a:endParaRPr lang="nl-NL" dirty="0"/>
          </a:p>
          <a:p>
            <a:pPr lvl="1"/>
            <a:r>
              <a:rPr lang="nl-NL" dirty="0" err="1"/>
              <a:t>Societal</a:t>
            </a:r>
            <a:r>
              <a:rPr lang="nl-NL" dirty="0"/>
              <a:t> </a:t>
            </a:r>
            <a:r>
              <a:rPr lang="nl-NL" dirty="0" err="1"/>
              <a:t>interests</a:t>
            </a:r>
            <a:r>
              <a:rPr lang="nl-NL" dirty="0"/>
              <a:t>: </a:t>
            </a:r>
            <a:r>
              <a:rPr lang="nl-NL" dirty="0" err="1"/>
              <a:t>legitimacy</a:t>
            </a:r>
            <a:r>
              <a:rPr lang="nl-NL" dirty="0"/>
              <a:t> </a:t>
            </a:r>
            <a:r>
              <a:rPr lang="nl-NL" dirty="0" err="1"/>
              <a:t>and</a:t>
            </a:r>
            <a:r>
              <a:rPr lang="nl-NL" dirty="0"/>
              <a:t> </a:t>
            </a:r>
            <a:r>
              <a:rPr lang="nl-NL" dirty="0" err="1"/>
              <a:t>legality</a:t>
            </a:r>
            <a:br>
              <a:rPr lang="nl-NL" dirty="0"/>
            </a:br>
            <a:endParaRPr lang="nl-NL" dirty="0"/>
          </a:p>
          <a:p>
            <a:pPr lvl="1"/>
            <a:r>
              <a:rPr lang="nl-NL" dirty="0"/>
              <a:t>Power </a:t>
            </a:r>
            <a:r>
              <a:rPr lang="nl-NL" dirty="0" err="1"/>
              <a:t>imbalance</a:t>
            </a:r>
            <a:endParaRPr lang="nl-NL" dirty="0"/>
          </a:p>
        </p:txBody>
      </p:sp>
    </p:spTree>
    <p:extLst>
      <p:ext uri="{BB962C8B-B14F-4D97-AF65-F5344CB8AC3E}">
        <p14:creationId xmlns:p14="http://schemas.microsoft.com/office/powerpoint/2010/main" val="209429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a:bodyPr>
          <a:lstStyle/>
          <a:p>
            <a:r>
              <a:rPr lang="en-US" dirty="0"/>
              <a:t>Philip Pettit argues that liberals traditionally formulate freedom in terms of non-interference, whether viewed as a formal freedom, as most right-wing liberals do, or as a freedom that also implies active involvement by the state, as most left-wing liberals do. Freedom is seen as the freedom from interferences by third parties. Such interference with a person’s freedom may consist of, for example, a ban on a demonstration, the prohibition of a particular publication or the breach of the sanctity of someone’s home. Liberals, in this sense, look at the concrete and actual state of affairs, rather than at abstract relations and potentials.</a:t>
            </a:r>
            <a:endParaRPr lang="nl-NL" dirty="0"/>
          </a:p>
        </p:txBody>
      </p:sp>
    </p:spTree>
    <p:extLst>
      <p:ext uri="{BB962C8B-B14F-4D97-AF65-F5344CB8AC3E}">
        <p14:creationId xmlns:p14="http://schemas.microsoft.com/office/powerpoint/2010/main" val="27512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8168-B138-43C6-B4AA-842FDC74C33A}"/>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E626D02-D4AA-495E-A9E7-2547B0766414}"/>
              </a:ext>
            </a:extLst>
          </p:cNvPr>
          <p:cNvSpPr>
            <a:spLocks noGrp="1"/>
          </p:cNvSpPr>
          <p:nvPr>
            <p:ph idx="1"/>
          </p:nvPr>
        </p:nvSpPr>
        <p:spPr>
          <a:xfrm>
            <a:off x="680321" y="2336872"/>
            <a:ext cx="9613861" cy="3767899"/>
          </a:xfrm>
        </p:spPr>
        <p:txBody>
          <a:bodyPr>
            <a:normAutofit fontScale="92500"/>
          </a:bodyPr>
          <a:lstStyle/>
          <a:p>
            <a:r>
              <a:rPr lang="nl-NL" dirty="0"/>
              <a:t>‘</a:t>
            </a:r>
            <a:r>
              <a:rPr lang="nl-NL" dirty="0" err="1"/>
              <a:t>Contrary</a:t>
            </a:r>
            <a:r>
              <a:rPr lang="nl-NL" dirty="0"/>
              <a:t> </a:t>
            </a:r>
            <a:r>
              <a:rPr lang="nl-NL" dirty="0" err="1"/>
              <a:t>to</a:t>
            </a:r>
            <a:r>
              <a:rPr lang="nl-NL" dirty="0"/>
              <a:t> </a:t>
            </a:r>
            <a:r>
              <a:rPr lang="nl-NL" dirty="0" err="1"/>
              <a:t>Berlin’s</a:t>
            </a:r>
            <a:r>
              <a:rPr lang="nl-NL" dirty="0"/>
              <a:t> </a:t>
            </a:r>
            <a:r>
              <a:rPr lang="en-US" dirty="0"/>
              <a:t>account of negative liberty – that a person is free to the extent that no other entity actually interferes with that person’s activity – Pettit’s </a:t>
            </a:r>
            <a:r>
              <a:rPr lang="en-US" dirty="0" err="1"/>
              <a:t>neorepublican</a:t>
            </a:r>
            <a:r>
              <a:rPr lang="en-US" dirty="0"/>
              <a:t> position does away with the requirement of actual interference, focusing on eliminating the danger (or potential danger) of arbitrary interference from others. Rather than predicating freedom on ideas of </a:t>
            </a:r>
            <a:r>
              <a:rPr lang="en-US" dirty="0" err="1"/>
              <a:t>selfmastery</a:t>
            </a:r>
            <a:r>
              <a:rPr lang="en-US" dirty="0"/>
              <a:t>, autonomy, or a person’s ability to act in accordance with their higher-order desires, an account of Berlin’s positive liberty, </a:t>
            </a:r>
            <a:r>
              <a:rPr lang="en-US" dirty="0" err="1"/>
              <a:t>neorepublican</a:t>
            </a:r>
            <a:r>
              <a:rPr lang="en-US" dirty="0"/>
              <a:t> theory is more concerned with ensuring the ability of the people to self-govern, by reducing </a:t>
            </a:r>
            <a:r>
              <a:rPr lang="nl-NL" dirty="0" err="1"/>
              <a:t>domination</a:t>
            </a:r>
            <a:r>
              <a:rPr lang="nl-NL" dirty="0"/>
              <a:t> </a:t>
            </a:r>
            <a:r>
              <a:rPr lang="nl-NL" dirty="0" err="1"/>
              <a:t>and</a:t>
            </a:r>
            <a:r>
              <a:rPr lang="nl-NL" dirty="0"/>
              <a:t> </a:t>
            </a:r>
            <a:r>
              <a:rPr lang="nl-NL" dirty="0" err="1"/>
              <a:t>arbitrary</a:t>
            </a:r>
            <a:r>
              <a:rPr lang="nl-NL" dirty="0"/>
              <a:t> </a:t>
            </a:r>
            <a:r>
              <a:rPr lang="nl-NL" dirty="0" err="1"/>
              <a:t>interference</a:t>
            </a:r>
            <a:r>
              <a:rPr lang="nl-NL" dirty="0"/>
              <a:t>.’ </a:t>
            </a:r>
            <a:r>
              <a:rPr lang="en-US" dirty="0"/>
              <a:t>B. C. Newell, ‘The Massive Metadata Machine: Liberty, Power, and Secret Mass Surveillance in the U.S. and Europe’, 10 ISJLP 481, p. </a:t>
            </a:r>
            <a:r>
              <a:rPr lang="nl-NL" dirty="0"/>
              <a:t>514–515.</a:t>
            </a:r>
          </a:p>
        </p:txBody>
      </p:sp>
    </p:spTree>
    <p:extLst>
      <p:ext uri="{BB962C8B-B14F-4D97-AF65-F5344CB8AC3E}">
        <p14:creationId xmlns:p14="http://schemas.microsoft.com/office/powerpoint/2010/main" val="154451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8168-B138-43C6-B4AA-842FDC74C33A}"/>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E626D02-D4AA-495E-A9E7-2547B0766414}"/>
              </a:ext>
            </a:extLst>
          </p:cNvPr>
          <p:cNvSpPr>
            <a:spLocks noGrp="1"/>
          </p:cNvSpPr>
          <p:nvPr>
            <p:ph idx="1"/>
          </p:nvPr>
        </p:nvSpPr>
        <p:spPr/>
        <p:txBody>
          <a:bodyPr>
            <a:normAutofit fontScale="85000" lnSpcReduction="20000"/>
          </a:bodyPr>
          <a:lstStyle/>
          <a:p>
            <a:r>
              <a:rPr lang="en-US" dirty="0"/>
              <a:t>‘[] advancing someone’s freedom as non-domination is likely to help them escape from uncertainty, strategy, and subordination; certainly, it is more likely to do this than advancing their freedom as non-interference. But something stronger also holds true. Suppose we take steps to reduce a person’s uncertainty about interference, to reduce their need for exercising a strategy of deference and anticipation with others, and to reduce the subordination associated with vulnerability. It is hard to see how we could take such steps without at the same time advancing their freedom as non-domination. Freedom as non-domination appears to be, not just a more or less sufficient instrument for promoting those effects, but a more or less necessarily associated factor. There is no promoting non-domination without promoting those effects; and there is no promoting those effects without promoting nondomination. This may not hold in every possible world, but it certainly seems to hold under plausible assumptions about how the actual world works.’ P. Pettit, ‘Republicanism: A Theory of Freedom and Government’, Oxford, Clarendon Press, 1997.</a:t>
            </a:r>
            <a:endParaRPr lang="nl-NL" dirty="0"/>
          </a:p>
        </p:txBody>
      </p:sp>
    </p:spTree>
    <p:extLst>
      <p:ext uri="{BB962C8B-B14F-4D97-AF65-F5344CB8AC3E}">
        <p14:creationId xmlns:p14="http://schemas.microsoft.com/office/powerpoint/2010/main" val="117765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8DB03-6849-466D-85BE-D41CCA68E0E8}"/>
              </a:ext>
            </a:extLst>
          </p:cNvPr>
          <p:cNvSpPr>
            <a:spLocks noGrp="1"/>
          </p:cNvSpPr>
          <p:nvPr>
            <p:ph type="title"/>
          </p:nvPr>
        </p:nvSpPr>
        <p:spPr/>
        <p:txBody>
          <a:bodyPr/>
          <a:lstStyle/>
          <a:p>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AD68F846-7E40-4707-AB77-DBB8B23D9BA4}"/>
              </a:ext>
            </a:extLst>
          </p:cNvPr>
          <p:cNvSpPr>
            <a:spLocks noGrp="1"/>
          </p:cNvSpPr>
          <p:nvPr>
            <p:ph idx="1"/>
          </p:nvPr>
        </p:nvSpPr>
        <p:spPr/>
        <p:txBody>
          <a:bodyPr/>
          <a:lstStyle/>
          <a:p>
            <a:r>
              <a:rPr lang="nl-NL" dirty="0"/>
              <a:t>(1) </a:t>
            </a:r>
            <a:r>
              <a:rPr lang="nl-NL" dirty="0" err="1"/>
              <a:t>Freedom</a:t>
            </a:r>
            <a:r>
              <a:rPr lang="nl-NL" dirty="0"/>
              <a:t> as non-</a:t>
            </a:r>
            <a:r>
              <a:rPr lang="nl-NL" dirty="0" err="1"/>
              <a:t>interference</a:t>
            </a:r>
            <a:endParaRPr lang="nl-NL" dirty="0"/>
          </a:p>
          <a:p>
            <a:r>
              <a:rPr lang="nl-NL" dirty="0"/>
              <a:t>(2) Privacy as non-</a:t>
            </a:r>
            <a:r>
              <a:rPr lang="nl-NL" dirty="0" err="1"/>
              <a:t>interference</a:t>
            </a:r>
            <a:endParaRPr lang="nl-NL" dirty="0"/>
          </a:p>
          <a:p>
            <a:r>
              <a:rPr lang="nl-NL" dirty="0"/>
              <a:t>(3) </a:t>
            </a:r>
            <a:r>
              <a:rPr lang="nl-NL" dirty="0" err="1"/>
              <a:t>Problematisation</a:t>
            </a:r>
            <a:endParaRPr lang="nl-NL" dirty="0"/>
          </a:p>
          <a:p>
            <a:r>
              <a:rPr lang="nl-NL" dirty="0"/>
              <a:t>(4) </a:t>
            </a:r>
            <a:r>
              <a:rPr lang="nl-NL" dirty="0" err="1"/>
              <a:t>Freedom</a:t>
            </a:r>
            <a:r>
              <a:rPr lang="nl-NL" dirty="0"/>
              <a:t> as non-</a:t>
            </a:r>
            <a:r>
              <a:rPr lang="nl-NL" dirty="0" err="1"/>
              <a:t>domination</a:t>
            </a:r>
            <a:endParaRPr lang="nl-NL" dirty="0"/>
          </a:p>
          <a:p>
            <a:r>
              <a:rPr lang="nl-NL" dirty="0"/>
              <a:t>(5) Privacy as non-</a:t>
            </a:r>
            <a:r>
              <a:rPr lang="nl-NL" dirty="0" err="1"/>
              <a:t>domination</a:t>
            </a:r>
            <a:endParaRPr lang="nl-NL" dirty="0"/>
          </a:p>
        </p:txBody>
      </p:sp>
    </p:spTree>
    <p:extLst>
      <p:ext uri="{BB962C8B-B14F-4D97-AF65-F5344CB8AC3E}">
        <p14:creationId xmlns:p14="http://schemas.microsoft.com/office/powerpoint/2010/main" val="1775068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8168-B138-43C6-B4AA-842FDC74C33A}"/>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E626D02-D4AA-495E-A9E7-2547B0766414}"/>
              </a:ext>
            </a:extLst>
          </p:cNvPr>
          <p:cNvSpPr>
            <a:spLocks noGrp="1"/>
          </p:cNvSpPr>
          <p:nvPr>
            <p:ph idx="1"/>
          </p:nvPr>
        </p:nvSpPr>
        <p:spPr/>
        <p:txBody>
          <a:bodyPr/>
          <a:lstStyle/>
          <a:p>
            <a:r>
              <a:rPr lang="nl-NL" dirty="0" err="1"/>
              <a:t>Slavery</a:t>
            </a:r>
            <a:r>
              <a:rPr lang="nl-NL" dirty="0"/>
              <a:t>: </a:t>
            </a:r>
            <a:r>
              <a:rPr lang="nl-NL" dirty="0" err="1"/>
              <a:t>the</a:t>
            </a:r>
            <a:r>
              <a:rPr lang="nl-NL" dirty="0"/>
              <a:t> </a:t>
            </a:r>
            <a:r>
              <a:rPr lang="nl-NL" dirty="0" err="1"/>
              <a:t>benign</a:t>
            </a:r>
            <a:r>
              <a:rPr lang="nl-NL" dirty="0"/>
              <a:t> </a:t>
            </a:r>
            <a:r>
              <a:rPr lang="nl-NL" dirty="0" err="1"/>
              <a:t>slave</a:t>
            </a:r>
            <a:r>
              <a:rPr lang="nl-NL" dirty="0"/>
              <a:t> </a:t>
            </a:r>
            <a:r>
              <a:rPr lang="nl-NL" dirty="0" err="1"/>
              <a:t>owner</a:t>
            </a:r>
            <a:endParaRPr lang="nl-NL" dirty="0"/>
          </a:p>
          <a:p>
            <a:r>
              <a:rPr lang="nl-NL" dirty="0"/>
              <a:t>Power</a:t>
            </a:r>
          </a:p>
          <a:p>
            <a:pPr lvl="1"/>
            <a:r>
              <a:rPr lang="nl-NL" dirty="0"/>
              <a:t>1. </a:t>
            </a:r>
            <a:r>
              <a:rPr lang="nl-NL" dirty="0" err="1"/>
              <a:t>Capacity</a:t>
            </a:r>
            <a:r>
              <a:rPr lang="nl-NL" dirty="0"/>
              <a:t> </a:t>
            </a:r>
            <a:r>
              <a:rPr lang="nl-NL" dirty="0" err="1"/>
              <a:t>for</a:t>
            </a:r>
            <a:r>
              <a:rPr lang="nl-NL" dirty="0"/>
              <a:t> </a:t>
            </a:r>
            <a:r>
              <a:rPr lang="nl-NL" dirty="0" err="1"/>
              <a:t>interference</a:t>
            </a:r>
            <a:endParaRPr lang="nl-NL" dirty="0"/>
          </a:p>
          <a:p>
            <a:pPr lvl="1"/>
            <a:r>
              <a:rPr lang="nl-NL" dirty="0"/>
              <a:t>2. </a:t>
            </a:r>
            <a:r>
              <a:rPr lang="nl-NL" dirty="0" err="1"/>
              <a:t>Lack</a:t>
            </a:r>
            <a:r>
              <a:rPr lang="nl-NL" dirty="0"/>
              <a:t> of check </a:t>
            </a:r>
          </a:p>
        </p:txBody>
      </p:sp>
    </p:spTree>
    <p:extLst>
      <p:ext uri="{BB962C8B-B14F-4D97-AF65-F5344CB8AC3E}">
        <p14:creationId xmlns:p14="http://schemas.microsoft.com/office/powerpoint/2010/main" val="1036020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8168-B138-43C6-B4AA-842FDC74C33A}"/>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E626D02-D4AA-495E-A9E7-2547B0766414}"/>
              </a:ext>
            </a:extLst>
          </p:cNvPr>
          <p:cNvSpPr>
            <a:spLocks noGrp="1"/>
          </p:cNvSpPr>
          <p:nvPr>
            <p:ph idx="1"/>
          </p:nvPr>
        </p:nvSpPr>
        <p:spPr>
          <a:xfrm>
            <a:off x="680321" y="2336873"/>
            <a:ext cx="9613861" cy="3599316"/>
          </a:xfrm>
        </p:spPr>
        <p:txBody>
          <a:bodyPr>
            <a:normAutofit fontScale="92500" lnSpcReduction="10000"/>
          </a:bodyPr>
          <a:lstStyle/>
          <a:p>
            <a:r>
              <a:rPr lang="en-US" dirty="0"/>
              <a:t>Arbitrary, in this sense, can have both a formal and a material meaning. ‘The first defines it procedurally. Power is arbitrary, on this view, to the extent that it is not reliably constrained by effective rules, procedures, or goals that are common knowledge to all persons or groups concerned. To be reliably effective, on this view, constraints must be resilient over a wide range of possible changes or modifications in the relevant circumstances. Roughly speaking, the procedural view equates republican freedom with the traditional idea of the rule of law, provided we are willing to extend the latter idea considerably Alternatively, we might define arbitrariness substantively: power is arbitrary, on this second view, when it fails to track the “welfare and world-view” of those affected.’ Lovett, Frank, "Republicanism", </a:t>
            </a:r>
            <a:r>
              <a:rPr lang="en-US" i="1" dirty="0"/>
              <a:t>The Stanford Encyclopedia of Philosophy </a:t>
            </a:r>
            <a:r>
              <a:rPr lang="en-US" dirty="0"/>
              <a:t>(Summer 2018 Edition), Edward N. </a:t>
            </a:r>
            <a:r>
              <a:rPr lang="en-US" dirty="0" err="1"/>
              <a:t>Zalta</a:t>
            </a:r>
            <a:r>
              <a:rPr lang="en-US" dirty="0"/>
              <a:t> (ed.</a:t>
            </a:r>
            <a:endParaRPr lang="nl-NL" dirty="0"/>
          </a:p>
        </p:txBody>
      </p:sp>
    </p:spTree>
    <p:extLst>
      <p:ext uri="{BB962C8B-B14F-4D97-AF65-F5344CB8AC3E}">
        <p14:creationId xmlns:p14="http://schemas.microsoft.com/office/powerpoint/2010/main" val="166799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8168-B138-43C6-B4AA-842FDC74C33A}"/>
              </a:ext>
            </a:extLst>
          </p:cNvPr>
          <p:cNvSpPr>
            <a:spLocks noGrp="1"/>
          </p:cNvSpPr>
          <p:nvPr>
            <p:ph type="title"/>
          </p:nvPr>
        </p:nvSpPr>
        <p:spPr/>
        <p:txBody>
          <a:bodyPr/>
          <a:lstStyle/>
          <a:p>
            <a:r>
              <a:rPr lang="nl-NL" dirty="0"/>
              <a:t>(4) </a:t>
            </a:r>
            <a:r>
              <a:rPr lang="nl-NL" dirty="0" err="1"/>
              <a:t>Freedom</a:t>
            </a:r>
            <a:r>
              <a:rPr lang="nl-NL" dirty="0"/>
              <a:t>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6E626D02-D4AA-495E-A9E7-2547B0766414}"/>
              </a:ext>
            </a:extLst>
          </p:cNvPr>
          <p:cNvSpPr>
            <a:spLocks noGrp="1"/>
          </p:cNvSpPr>
          <p:nvPr>
            <p:ph idx="1"/>
          </p:nvPr>
        </p:nvSpPr>
        <p:spPr>
          <a:xfrm>
            <a:off x="680321" y="2336872"/>
            <a:ext cx="9613861" cy="3767899"/>
          </a:xfrm>
        </p:spPr>
        <p:txBody>
          <a:bodyPr>
            <a:normAutofit fontScale="92500" lnSpcReduction="20000"/>
          </a:bodyPr>
          <a:lstStyle/>
          <a:p>
            <a:r>
              <a:rPr lang="en-US" dirty="0"/>
              <a:t>In a negative sense, republicanism therefore attribute weight to the freedom from relations in which power can be exercised arbitrarily. In this sense, republicans underline the classic principles associated with the rule of law, regardless of whether there has been an actual infringement with the right of an individual </a:t>
            </a:r>
            <a:r>
              <a:rPr lang="nl-NL" dirty="0"/>
              <a:t>in a concrete occasion. F. </a:t>
            </a:r>
            <a:r>
              <a:rPr lang="nl-NL" dirty="0" err="1"/>
              <a:t>Lovett</a:t>
            </a:r>
            <a:r>
              <a:rPr lang="nl-NL" dirty="0"/>
              <a:t> &amp; P. </a:t>
            </a:r>
            <a:r>
              <a:rPr lang="nl-NL" dirty="0" err="1"/>
              <a:t>Pettit</a:t>
            </a:r>
            <a:r>
              <a:rPr lang="nl-NL" dirty="0"/>
              <a:t>, ‘</a:t>
            </a:r>
            <a:r>
              <a:rPr lang="nl-NL" dirty="0" err="1"/>
              <a:t>Neorepublicanism</a:t>
            </a:r>
            <a:r>
              <a:rPr lang="nl-NL" dirty="0"/>
              <a:t>: A </a:t>
            </a:r>
            <a:r>
              <a:rPr lang="nl-NL" dirty="0" err="1"/>
              <a:t>normative</a:t>
            </a:r>
            <a:r>
              <a:rPr lang="nl-NL" dirty="0"/>
              <a:t> </a:t>
            </a:r>
            <a:r>
              <a:rPr lang="nl-NL" dirty="0" err="1"/>
              <a:t>and</a:t>
            </a:r>
            <a:r>
              <a:rPr lang="nl-NL" dirty="0"/>
              <a:t> </a:t>
            </a:r>
            <a:r>
              <a:rPr lang="nl-NL" dirty="0" err="1"/>
              <a:t>institutional</a:t>
            </a:r>
            <a:r>
              <a:rPr lang="nl-NL" dirty="0"/>
              <a:t> </a:t>
            </a:r>
            <a:r>
              <a:rPr lang="en-US" dirty="0"/>
              <a:t>research Program’, Annual Review of Political Science, 12, </a:t>
            </a:r>
            <a:r>
              <a:rPr lang="nl-NL" dirty="0"/>
              <a:t>2009.</a:t>
            </a:r>
          </a:p>
          <a:p>
            <a:r>
              <a:rPr lang="nl-NL" dirty="0"/>
              <a:t>In </a:t>
            </a:r>
            <a:r>
              <a:rPr lang="nl-NL" dirty="0" err="1"/>
              <a:t>positive</a:t>
            </a:r>
            <a:r>
              <a:rPr lang="nl-NL" dirty="0"/>
              <a:t> </a:t>
            </a:r>
            <a:r>
              <a:rPr lang="nl-NL" dirty="0" err="1"/>
              <a:t>terms</a:t>
            </a:r>
            <a:r>
              <a:rPr lang="nl-NL" dirty="0"/>
              <a:t>, </a:t>
            </a:r>
            <a:r>
              <a:rPr lang="nl-NL" dirty="0" err="1"/>
              <a:t>republicans</a:t>
            </a:r>
            <a:r>
              <a:rPr lang="nl-NL" dirty="0"/>
              <a:t> </a:t>
            </a:r>
            <a:r>
              <a:rPr lang="en-US" dirty="0"/>
              <a:t>emphasize the ability of citizens to influence the laws and the state of affairs that apply to them. ‘Republican rights are not to be understood as pre-political norms – rights that establish the framework within which political decision making takes place. Rather, they are the product of political </a:t>
            </a:r>
            <a:r>
              <a:rPr lang="en-US" dirty="0" err="1"/>
              <a:t>decisionmaking</a:t>
            </a:r>
            <a:r>
              <a:rPr lang="en-US" dirty="0"/>
              <a:t> processes – processes in which citizens are expected </a:t>
            </a:r>
            <a:r>
              <a:rPr lang="nl-NL" dirty="0" err="1"/>
              <a:t>to</a:t>
            </a:r>
            <a:r>
              <a:rPr lang="nl-NL" dirty="0"/>
              <a:t> </a:t>
            </a:r>
            <a:r>
              <a:rPr lang="nl-NL" dirty="0" err="1"/>
              <a:t>actively</a:t>
            </a:r>
            <a:r>
              <a:rPr lang="nl-NL" dirty="0"/>
              <a:t> </a:t>
            </a:r>
            <a:r>
              <a:rPr lang="nl-NL" dirty="0" err="1"/>
              <a:t>participate</a:t>
            </a:r>
            <a:r>
              <a:rPr lang="nl-NL" dirty="0"/>
              <a:t>.’ </a:t>
            </a:r>
            <a:r>
              <a:rPr lang="en-US" dirty="0"/>
              <a:t>A. Roberts, ‘A republican account of the value of privacy’, European Journal of Political Theory 2015, Vol. 14(3), p. 337.</a:t>
            </a:r>
            <a:endParaRPr lang="nl-NL" dirty="0"/>
          </a:p>
        </p:txBody>
      </p:sp>
    </p:spTree>
    <p:extLst>
      <p:ext uri="{BB962C8B-B14F-4D97-AF65-F5344CB8AC3E}">
        <p14:creationId xmlns:p14="http://schemas.microsoft.com/office/powerpoint/2010/main" val="371450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lstStyle/>
          <a:p>
            <a:r>
              <a:rPr lang="nl-NL" dirty="0"/>
              <a:t>1. Is </a:t>
            </a:r>
            <a:r>
              <a:rPr lang="nl-NL" dirty="0" err="1"/>
              <a:t>there</a:t>
            </a:r>
            <a:r>
              <a:rPr lang="nl-NL" dirty="0"/>
              <a:t> </a:t>
            </a:r>
            <a:r>
              <a:rPr lang="nl-NL" dirty="0" err="1"/>
              <a:t>an</a:t>
            </a:r>
            <a:r>
              <a:rPr lang="nl-NL" dirty="0"/>
              <a:t> </a:t>
            </a:r>
            <a:r>
              <a:rPr lang="nl-NL" dirty="0" err="1"/>
              <a:t>interference</a:t>
            </a:r>
            <a:r>
              <a:rPr lang="nl-NL" dirty="0"/>
              <a:t> </a:t>
            </a:r>
            <a:r>
              <a:rPr lang="nl-NL" dirty="0" err="1"/>
              <a:t>with</a:t>
            </a:r>
            <a:r>
              <a:rPr lang="nl-NL" dirty="0"/>
              <a:t> </a:t>
            </a:r>
            <a:r>
              <a:rPr lang="nl-NL" dirty="0" err="1"/>
              <a:t>the</a:t>
            </a:r>
            <a:r>
              <a:rPr lang="nl-NL" dirty="0"/>
              <a:t> right </a:t>
            </a:r>
            <a:r>
              <a:rPr lang="nl-NL" dirty="0" err="1"/>
              <a:t>to</a:t>
            </a:r>
            <a:r>
              <a:rPr lang="nl-NL" dirty="0"/>
              <a:t> privacy? </a:t>
            </a:r>
          </a:p>
          <a:p>
            <a:r>
              <a:rPr lang="nl-NL" dirty="0"/>
              <a:t>2. </a:t>
            </a:r>
            <a:r>
              <a:rPr lang="nl-NL" dirty="0" err="1"/>
              <a:t>If</a:t>
            </a:r>
            <a:r>
              <a:rPr lang="nl-NL" dirty="0"/>
              <a:t> </a:t>
            </a:r>
            <a:r>
              <a:rPr lang="nl-NL" dirty="0" err="1"/>
              <a:t>so</a:t>
            </a:r>
            <a:r>
              <a:rPr lang="nl-NL" dirty="0"/>
              <a:t>, is </a:t>
            </a:r>
            <a:r>
              <a:rPr lang="nl-NL" dirty="0" err="1"/>
              <a:t>it</a:t>
            </a:r>
            <a:r>
              <a:rPr lang="nl-NL" dirty="0"/>
              <a:t> </a:t>
            </a:r>
            <a:r>
              <a:rPr lang="nl-NL" dirty="0" err="1"/>
              <a:t>legitimate</a:t>
            </a:r>
            <a:r>
              <a:rPr lang="nl-NL" dirty="0"/>
              <a:t>?</a:t>
            </a:r>
          </a:p>
          <a:p>
            <a:pPr lvl="1"/>
            <a:r>
              <a:rPr lang="nl-NL" dirty="0"/>
              <a:t>Legal basis</a:t>
            </a:r>
          </a:p>
          <a:p>
            <a:pPr lvl="1"/>
            <a:r>
              <a:rPr lang="nl-NL" dirty="0" err="1"/>
              <a:t>Societal</a:t>
            </a:r>
            <a:r>
              <a:rPr lang="nl-NL" dirty="0"/>
              <a:t> interest</a:t>
            </a:r>
          </a:p>
          <a:p>
            <a:pPr lvl="1"/>
            <a:r>
              <a:rPr lang="nl-NL" dirty="0" err="1"/>
              <a:t>Necessary</a:t>
            </a:r>
            <a:r>
              <a:rPr lang="nl-NL" dirty="0"/>
              <a:t> in a </a:t>
            </a:r>
            <a:r>
              <a:rPr lang="nl-NL" dirty="0" err="1"/>
              <a:t>democratic</a:t>
            </a:r>
            <a:r>
              <a:rPr lang="nl-NL" dirty="0"/>
              <a:t> society</a:t>
            </a:r>
          </a:p>
        </p:txBody>
      </p:sp>
    </p:spTree>
    <p:extLst>
      <p:ext uri="{BB962C8B-B14F-4D97-AF65-F5344CB8AC3E}">
        <p14:creationId xmlns:p14="http://schemas.microsoft.com/office/powerpoint/2010/main" val="3690228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lstStyle/>
          <a:p>
            <a:r>
              <a:rPr lang="nl-NL" dirty="0"/>
              <a:t>Legal basis: </a:t>
            </a:r>
            <a:r>
              <a:rPr lang="nl-NL" dirty="0" err="1"/>
              <a:t>directed</a:t>
            </a:r>
            <a:r>
              <a:rPr lang="nl-NL" dirty="0"/>
              <a:t> at </a:t>
            </a:r>
            <a:r>
              <a:rPr lang="nl-NL" dirty="0" err="1"/>
              <a:t>the</a:t>
            </a:r>
            <a:r>
              <a:rPr lang="nl-NL" dirty="0"/>
              <a:t> executive power</a:t>
            </a:r>
          </a:p>
          <a:p>
            <a:pPr lvl="1"/>
            <a:r>
              <a:rPr lang="nl-NL" dirty="0" err="1"/>
              <a:t>Interference</a:t>
            </a:r>
            <a:r>
              <a:rPr lang="nl-NL" dirty="0"/>
              <a:t> </a:t>
            </a:r>
            <a:r>
              <a:rPr lang="nl-NL" dirty="0" err="1"/>
              <a:t>should</a:t>
            </a:r>
            <a:r>
              <a:rPr lang="nl-NL" dirty="0"/>
              <a:t> have a </a:t>
            </a:r>
            <a:r>
              <a:rPr lang="nl-NL" dirty="0" err="1"/>
              <a:t>legal</a:t>
            </a:r>
            <a:r>
              <a:rPr lang="nl-NL" dirty="0"/>
              <a:t> basis</a:t>
            </a:r>
          </a:p>
          <a:p>
            <a:pPr lvl="1"/>
            <a:r>
              <a:rPr lang="nl-NL" dirty="0" err="1"/>
              <a:t>All</a:t>
            </a:r>
            <a:r>
              <a:rPr lang="nl-NL" dirty="0"/>
              <a:t> </a:t>
            </a:r>
            <a:r>
              <a:rPr lang="nl-NL" dirty="0" err="1"/>
              <a:t>conditions</a:t>
            </a:r>
            <a:r>
              <a:rPr lang="nl-NL" dirty="0"/>
              <a:t> </a:t>
            </a:r>
            <a:r>
              <a:rPr lang="nl-NL" dirty="0" err="1"/>
              <a:t>contained</a:t>
            </a:r>
            <a:r>
              <a:rPr lang="nl-NL" dirty="0"/>
              <a:t> in </a:t>
            </a:r>
            <a:r>
              <a:rPr lang="nl-NL" dirty="0" err="1"/>
              <a:t>the</a:t>
            </a:r>
            <a:r>
              <a:rPr lang="nl-NL" dirty="0"/>
              <a:t> </a:t>
            </a:r>
            <a:r>
              <a:rPr lang="nl-NL" dirty="0" err="1"/>
              <a:t>law</a:t>
            </a:r>
            <a:r>
              <a:rPr lang="nl-NL" dirty="0"/>
              <a:t> </a:t>
            </a:r>
            <a:r>
              <a:rPr lang="nl-NL" dirty="0" err="1"/>
              <a:t>should</a:t>
            </a:r>
            <a:r>
              <a:rPr lang="nl-NL" dirty="0"/>
              <a:t> </a:t>
            </a:r>
            <a:r>
              <a:rPr lang="nl-NL" dirty="0" err="1"/>
              <a:t>be</a:t>
            </a:r>
            <a:r>
              <a:rPr lang="nl-NL" dirty="0"/>
              <a:t> </a:t>
            </a:r>
            <a:r>
              <a:rPr lang="nl-NL" dirty="0" err="1"/>
              <a:t>respected</a:t>
            </a:r>
            <a:endParaRPr lang="nl-NL" dirty="0"/>
          </a:p>
          <a:p>
            <a:r>
              <a:rPr lang="nl-NL" dirty="0" err="1"/>
              <a:t>Understandability</a:t>
            </a:r>
            <a:r>
              <a:rPr lang="nl-NL" dirty="0"/>
              <a:t>: </a:t>
            </a:r>
            <a:r>
              <a:rPr lang="nl-NL" dirty="0" err="1"/>
              <a:t>directed</a:t>
            </a:r>
            <a:r>
              <a:rPr lang="nl-NL" dirty="0"/>
              <a:t> at </a:t>
            </a:r>
            <a:r>
              <a:rPr lang="nl-NL" dirty="0" err="1"/>
              <a:t>legislative</a:t>
            </a:r>
            <a:r>
              <a:rPr lang="nl-NL" dirty="0"/>
              <a:t> power &lt;&gt; </a:t>
            </a:r>
            <a:r>
              <a:rPr lang="nl-NL" dirty="0" err="1"/>
              <a:t>citizens</a:t>
            </a:r>
            <a:endParaRPr lang="nl-NL" dirty="0"/>
          </a:p>
          <a:p>
            <a:pPr lvl="1"/>
            <a:r>
              <a:rPr lang="nl-NL" dirty="0" err="1"/>
              <a:t>Accessible</a:t>
            </a:r>
            <a:endParaRPr lang="nl-NL" dirty="0"/>
          </a:p>
          <a:p>
            <a:pPr lvl="1"/>
            <a:r>
              <a:rPr lang="nl-NL" dirty="0" err="1"/>
              <a:t>Foreseeable</a:t>
            </a:r>
            <a:endParaRPr lang="nl-NL" dirty="0"/>
          </a:p>
          <a:p>
            <a:r>
              <a:rPr lang="nl-NL" dirty="0" err="1"/>
              <a:t>Quality</a:t>
            </a:r>
            <a:r>
              <a:rPr lang="nl-NL" dirty="0"/>
              <a:t> of </a:t>
            </a:r>
            <a:r>
              <a:rPr lang="nl-NL" dirty="0" err="1"/>
              <a:t>the</a:t>
            </a:r>
            <a:r>
              <a:rPr lang="nl-NL" dirty="0"/>
              <a:t> </a:t>
            </a:r>
            <a:r>
              <a:rPr lang="nl-NL" dirty="0" err="1"/>
              <a:t>law</a:t>
            </a:r>
            <a:r>
              <a:rPr lang="nl-NL" dirty="0"/>
              <a:t>: </a:t>
            </a:r>
            <a:r>
              <a:rPr lang="nl-NL" dirty="0" err="1"/>
              <a:t>directed</a:t>
            </a:r>
            <a:r>
              <a:rPr lang="nl-NL" dirty="0"/>
              <a:t> at </a:t>
            </a:r>
            <a:r>
              <a:rPr lang="nl-NL" dirty="0" err="1"/>
              <a:t>legislative</a:t>
            </a:r>
            <a:r>
              <a:rPr lang="nl-NL" dirty="0"/>
              <a:t> power &lt;&gt; executive power</a:t>
            </a:r>
          </a:p>
        </p:txBody>
      </p:sp>
    </p:spTree>
    <p:extLst>
      <p:ext uri="{BB962C8B-B14F-4D97-AF65-F5344CB8AC3E}">
        <p14:creationId xmlns:p14="http://schemas.microsoft.com/office/powerpoint/2010/main" val="1398583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normAutofit fontScale="85000" lnSpcReduction="10000"/>
          </a:bodyPr>
          <a:lstStyle/>
          <a:p>
            <a:r>
              <a:rPr lang="en-US" dirty="0"/>
              <a:t>‘[T]he Court accepts that an applicant can claim to be the victim of a violation occasioned by the mere existence of secret surveillance measures, or legislation permitting secret surveillance measures, if the following conditions are satisfied.</a:t>
            </a:r>
          </a:p>
          <a:p>
            <a:r>
              <a:rPr lang="en-US" dirty="0"/>
              <a:t>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directly affects all users of communication services by instituting a system where any person can have his or her communications intercepted. Secondly, the Court will take into account the availability of remedies at the national level and will adjust the degree of scrutiny depending on the effectiveness </a:t>
            </a:r>
            <a:r>
              <a:rPr lang="nl-NL" dirty="0"/>
              <a:t>of </a:t>
            </a:r>
            <a:r>
              <a:rPr lang="nl-NL" dirty="0" err="1"/>
              <a:t>such</a:t>
            </a:r>
            <a:r>
              <a:rPr lang="nl-NL" dirty="0"/>
              <a:t> remedies.’ </a:t>
            </a:r>
            <a:r>
              <a:rPr lang="nl-NL" dirty="0" err="1"/>
              <a:t>ECtHR</a:t>
            </a:r>
            <a:r>
              <a:rPr lang="nl-NL" dirty="0"/>
              <a:t>, </a:t>
            </a:r>
            <a:r>
              <a:rPr lang="nl-NL" i="1" dirty="0"/>
              <a:t>Roman </a:t>
            </a:r>
            <a:r>
              <a:rPr lang="nl-NL" i="1" dirty="0" err="1"/>
              <a:t>Zakharov</a:t>
            </a:r>
            <a:r>
              <a:rPr lang="nl-NL" i="1" dirty="0"/>
              <a:t> v. Russia</a:t>
            </a:r>
            <a:r>
              <a:rPr lang="nl-NL" dirty="0"/>
              <a:t>, </a:t>
            </a:r>
            <a:r>
              <a:rPr lang="nl-NL" dirty="0" err="1"/>
              <a:t>application</a:t>
            </a:r>
            <a:r>
              <a:rPr lang="nl-NL" dirty="0"/>
              <a:t> no. 47143/06, 04 December 2015.</a:t>
            </a:r>
          </a:p>
        </p:txBody>
      </p:sp>
    </p:spTree>
    <p:extLst>
      <p:ext uri="{BB962C8B-B14F-4D97-AF65-F5344CB8AC3E}">
        <p14:creationId xmlns:p14="http://schemas.microsoft.com/office/powerpoint/2010/main" val="1178022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normAutofit fontScale="92500" lnSpcReduction="10000"/>
          </a:bodyPr>
          <a:lstStyle/>
          <a:p>
            <a:r>
              <a:rPr lang="en-US" dirty="0"/>
              <a:t>‘[W]here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In such circumstances the menace of surveillance can be claimed in itself to restrict free communication through the postal and telecommunication services, thereby constituting for all users or potential users a direct interference with the right guaranteed by Article 8. There is therefore a greater need for scrutiny by the Court and an exception to the rule, which denies individuals the right to challenge a law </a:t>
            </a:r>
            <a:r>
              <a:rPr lang="en-US" i="1" dirty="0"/>
              <a:t>in </a:t>
            </a:r>
            <a:r>
              <a:rPr lang="en-US" i="1" dirty="0" err="1"/>
              <a:t>abstracto</a:t>
            </a:r>
            <a:r>
              <a:rPr lang="en-US" i="1" dirty="0"/>
              <a:t>, </a:t>
            </a:r>
            <a:r>
              <a:rPr lang="en-US" dirty="0"/>
              <a:t>is justified.’ </a:t>
            </a:r>
            <a:r>
              <a:rPr lang="nl-NL" dirty="0" err="1"/>
              <a:t>ECtHR</a:t>
            </a:r>
            <a:r>
              <a:rPr lang="nl-NL" dirty="0"/>
              <a:t>, </a:t>
            </a:r>
            <a:r>
              <a:rPr lang="nl-NL" i="1" dirty="0"/>
              <a:t>Roman </a:t>
            </a:r>
            <a:r>
              <a:rPr lang="nl-NL" i="1" dirty="0" err="1"/>
              <a:t>Zakharov</a:t>
            </a:r>
            <a:r>
              <a:rPr lang="nl-NL" i="1" dirty="0"/>
              <a:t> v. Russia</a:t>
            </a:r>
            <a:r>
              <a:rPr lang="nl-NL" dirty="0"/>
              <a:t>, </a:t>
            </a:r>
            <a:r>
              <a:rPr lang="nl-NL" dirty="0" err="1"/>
              <a:t>application</a:t>
            </a:r>
            <a:r>
              <a:rPr lang="nl-NL" dirty="0"/>
              <a:t> no. 47143/06, 04 December 2015.</a:t>
            </a:r>
          </a:p>
        </p:txBody>
      </p:sp>
    </p:spTree>
    <p:extLst>
      <p:ext uri="{BB962C8B-B14F-4D97-AF65-F5344CB8AC3E}">
        <p14:creationId xmlns:p14="http://schemas.microsoft.com/office/powerpoint/2010/main" val="554622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normAutofit fontScale="70000" lnSpcReduction="20000"/>
          </a:bodyPr>
          <a:lstStyle/>
          <a:p>
            <a:r>
              <a:rPr lang="nl-NL" dirty="0"/>
              <a:t>‘</a:t>
            </a:r>
            <a:r>
              <a:rPr lang="nl-NL" dirty="0" err="1"/>
              <a:t>that</a:t>
            </a:r>
            <a:r>
              <a:rPr lang="nl-NL" dirty="0"/>
              <a:t> </a:t>
            </a:r>
            <a:r>
              <a:rPr lang="en-US" dirty="0"/>
              <a:t>Russian legal provisions governing interceptions of communications do not provide for adequate and effective guarantees against arbitrariness and the risk of abuse which is inherent in any system of secret surveillance, and which is particularly high in a system where the secret services and the police have direct access, by technical means, to all mobile telephone communications. In particular, the circumstances in which public authorities are empowered to resort to secret surveillance measures are not defined with sufficient clarity. </a:t>
            </a:r>
            <a:r>
              <a:rPr lang="nl-NL" dirty="0" err="1"/>
              <a:t>Provisions</a:t>
            </a:r>
            <a:r>
              <a:rPr lang="nl-NL" dirty="0"/>
              <a:t> on </a:t>
            </a:r>
            <a:r>
              <a:rPr lang="nl-NL" dirty="0" err="1"/>
              <a:t>discontinuation</a:t>
            </a:r>
            <a:r>
              <a:rPr lang="nl-NL" dirty="0"/>
              <a:t> of </a:t>
            </a:r>
            <a:r>
              <a:rPr lang="nl-NL" dirty="0" err="1"/>
              <a:t>secret</a:t>
            </a:r>
            <a:r>
              <a:rPr lang="nl-NL" dirty="0"/>
              <a:t> surveillance </a:t>
            </a:r>
            <a:r>
              <a:rPr lang="nl-NL" dirty="0" err="1"/>
              <a:t>measures</a:t>
            </a:r>
            <a:r>
              <a:rPr lang="nl-NL" dirty="0"/>
              <a:t> </a:t>
            </a:r>
            <a:r>
              <a:rPr lang="en-US" dirty="0"/>
              <a:t>do not provide sufficient guarantees against arbitrary interference. The domestic law permits automatic storage of clearly irrelevant data and is not sufficiently clear as to the circumstances  in which the intercept material will be stored and destroyed after the end of a trial. The </a:t>
            </a:r>
            <a:r>
              <a:rPr lang="en-US" dirty="0" err="1"/>
              <a:t>authorisation</a:t>
            </a:r>
            <a:r>
              <a:rPr lang="en-US" dirty="0"/>
              <a:t> procedures are not capable of ensuring that secret surveillance measures are ordered only when “necessary in a democratic society”. The supervision of interceptions, as it is currently </a:t>
            </a:r>
            <a:r>
              <a:rPr lang="en-US" dirty="0" err="1"/>
              <a:t>organised</a:t>
            </a:r>
            <a:r>
              <a:rPr lang="en-US" dirty="0"/>
              <a:t>, does not comply with the requirements of independence, powers and competence which are sufficient to </a:t>
            </a:r>
            <a:r>
              <a:rPr lang="nl-NL" dirty="0" err="1"/>
              <a:t>exercise</a:t>
            </a:r>
            <a:r>
              <a:rPr lang="nl-NL" dirty="0"/>
              <a:t> </a:t>
            </a:r>
            <a:r>
              <a:rPr lang="nl-NL" dirty="0" err="1"/>
              <a:t>an</a:t>
            </a:r>
            <a:r>
              <a:rPr lang="nl-NL" dirty="0"/>
              <a:t> </a:t>
            </a:r>
            <a:r>
              <a:rPr lang="nl-NL" dirty="0" err="1"/>
              <a:t>effective</a:t>
            </a:r>
            <a:r>
              <a:rPr lang="nl-NL" dirty="0"/>
              <a:t> </a:t>
            </a:r>
            <a:r>
              <a:rPr lang="nl-NL" dirty="0" err="1"/>
              <a:t>and</a:t>
            </a:r>
            <a:r>
              <a:rPr lang="nl-NL" dirty="0"/>
              <a:t> </a:t>
            </a:r>
            <a:r>
              <a:rPr lang="nl-NL" dirty="0" err="1"/>
              <a:t>continuous</a:t>
            </a:r>
            <a:r>
              <a:rPr lang="nl-NL" dirty="0"/>
              <a:t> control, public </a:t>
            </a:r>
            <a:r>
              <a:rPr lang="nl-NL" dirty="0" err="1"/>
              <a:t>scrutiny</a:t>
            </a:r>
            <a:r>
              <a:rPr lang="nl-NL" dirty="0"/>
              <a:t> </a:t>
            </a:r>
            <a:r>
              <a:rPr lang="en-US" dirty="0"/>
              <a:t>and effectiveness in practice. The effectiveness of the remedies is undermined by the absence of notification at any point of interceptions, or adequate access to documents relating to </a:t>
            </a:r>
            <a:r>
              <a:rPr lang="nl-NL" dirty="0" err="1"/>
              <a:t>interceptions</a:t>
            </a:r>
            <a:r>
              <a:rPr lang="nl-NL" dirty="0"/>
              <a:t>.’ </a:t>
            </a:r>
            <a:r>
              <a:rPr lang="nl-NL" dirty="0" err="1"/>
              <a:t>ECtHR</a:t>
            </a:r>
            <a:r>
              <a:rPr lang="nl-NL" dirty="0"/>
              <a:t>, </a:t>
            </a:r>
            <a:r>
              <a:rPr lang="nl-NL" i="1" dirty="0"/>
              <a:t>Roman </a:t>
            </a:r>
            <a:r>
              <a:rPr lang="nl-NL" i="1" dirty="0" err="1"/>
              <a:t>Zakharov</a:t>
            </a:r>
            <a:r>
              <a:rPr lang="nl-NL" i="1" dirty="0"/>
              <a:t> v. Russia</a:t>
            </a:r>
            <a:r>
              <a:rPr lang="nl-NL" dirty="0"/>
              <a:t>, </a:t>
            </a:r>
            <a:r>
              <a:rPr lang="nl-NL" dirty="0" err="1"/>
              <a:t>application</a:t>
            </a:r>
            <a:r>
              <a:rPr lang="nl-NL" dirty="0"/>
              <a:t> no. 47143/06, 04 December 2015.</a:t>
            </a:r>
          </a:p>
        </p:txBody>
      </p:sp>
    </p:spTree>
    <p:extLst>
      <p:ext uri="{BB962C8B-B14F-4D97-AF65-F5344CB8AC3E}">
        <p14:creationId xmlns:p14="http://schemas.microsoft.com/office/powerpoint/2010/main" val="768304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normAutofit fontScale="92500" lnSpcReduction="10000"/>
          </a:bodyPr>
          <a:lstStyle/>
          <a:p>
            <a:r>
              <a:rPr lang="nl-NL" dirty="0" err="1"/>
              <a:t>Also</a:t>
            </a:r>
            <a:r>
              <a:rPr lang="nl-NL" dirty="0"/>
              <a:t> </a:t>
            </a:r>
            <a:r>
              <a:rPr lang="nl-NL" dirty="0" err="1"/>
              <a:t>legal</a:t>
            </a:r>
            <a:r>
              <a:rPr lang="nl-NL" dirty="0"/>
              <a:t> persons</a:t>
            </a:r>
          </a:p>
          <a:p>
            <a:r>
              <a:rPr lang="nl-NL" dirty="0" err="1"/>
              <a:t>Societal</a:t>
            </a:r>
            <a:r>
              <a:rPr lang="nl-NL" dirty="0"/>
              <a:t> </a:t>
            </a:r>
            <a:r>
              <a:rPr lang="nl-NL" dirty="0" err="1"/>
              <a:t>interests</a:t>
            </a:r>
            <a:endParaRPr lang="nl-NL" dirty="0"/>
          </a:p>
          <a:p>
            <a:r>
              <a:rPr lang="nl-NL" dirty="0"/>
              <a:t>No </a:t>
            </a:r>
            <a:r>
              <a:rPr lang="nl-NL" dirty="0" err="1"/>
              <a:t>harm</a:t>
            </a:r>
            <a:r>
              <a:rPr lang="nl-NL" dirty="0"/>
              <a:t> </a:t>
            </a:r>
            <a:r>
              <a:rPr lang="nl-NL" dirty="0" err="1"/>
              <a:t>required</a:t>
            </a:r>
            <a:r>
              <a:rPr lang="nl-NL" dirty="0"/>
              <a:t>/de </a:t>
            </a:r>
            <a:r>
              <a:rPr lang="nl-NL" dirty="0" err="1"/>
              <a:t>minimis</a:t>
            </a:r>
            <a:r>
              <a:rPr lang="nl-NL" dirty="0"/>
              <a:t> </a:t>
            </a:r>
            <a:r>
              <a:rPr lang="nl-NL" dirty="0" err="1"/>
              <a:t>rule</a:t>
            </a:r>
            <a:endParaRPr lang="nl-NL" dirty="0"/>
          </a:p>
          <a:p>
            <a:r>
              <a:rPr lang="nl-NL" dirty="0"/>
              <a:t>Court of First </a:t>
            </a:r>
            <a:r>
              <a:rPr lang="nl-NL" dirty="0" err="1"/>
              <a:t>Instance</a:t>
            </a:r>
            <a:endParaRPr lang="nl-NL" dirty="0"/>
          </a:p>
          <a:p>
            <a:r>
              <a:rPr lang="nl-NL" dirty="0" err="1"/>
              <a:t>Conventionality</a:t>
            </a:r>
            <a:r>
              <a:rPr lang="nl-NL" dirty="0"/>
              <a:t>/</a:t>
            </a:r>
            <a:r>
              <a:rPr lang="nl-NL" dirty="0" err="1"/>
              <a:t>Convention</a:t>
            </a:r>
            <a:r>
              <a:rPr lang="nl-NL" dirty="0"/>
              <a:t>-Compatibility: ‘</a:t>
            </a:r>
            <a:r>
              <a:rPr lang="en-US" dirty="0"/>
              <a:t>The Court has considered the Convention compatibility of regimes which expressly permit the bulk interception of communications on two occasions: first in </a:t>
            </a:r>
            <a:r>
              <a:rPr lang="en-US" i="1" dirty="0"/>
              <a:t>Weber and Saravia </a:t>
            </a:r>
            <a:r>
              <a:rPr lang="en-US" dirty="0"/>
              <a:t>(cited above), and then in </a:t>
            </a:r>
            <a:r>
              <a:rPr lang="en-US" i="1" dirty="0"/>
              <a:t>Liberty and Others v. the United Kingdom</a:t>
            </a:r>
            <a:r>
              <a:rPr lang="en-US" dirty="0"/>
              <a:t>, no. 58243/00, 1 July 2008.’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 </a:t>
            </a:r>
          </a:p>
          <a:p>
            <a:endParaRPr lang="nl-NL" dirty="0"/>
          </a:p>
        </p:txBody>
      </p:sp>
    </p:spTree>
    <p:extLst>
      <p:ext uri="{BB962C8B-B14F-4D97-AF65-F5344CB8AC3E}">
        <p14:creationId xmlns:p14="http://schemas.microsoft.com/office/powerpoint/2010/main" val="103037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nl-NL" dirty="0"/>
              <a:t>(5) Privacy as non-</a:t>
            </a:r>
            <a:r>
              <a:rPr lang="nl-NL" dirty="0" err="1"/>
              <a:t>domination</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p:txBody>
          <a:bodyPr/>
          <a:lstStyle/>
          <a:p>
            <a:r>
              <a:rPr lang="nl-NL" dirty="0" err="1"/>
              <a:t>Quality</a:t>
            </a:r>
            <a:r>
              <a:rPr lang="nl-NL" dirty="0"/>
              <a:t> of </a:t>
            </a:r>
            <a:r>
              <a:rPr lang="nl-NL" dirty="0" err="1"/>
              <a:t>law</a:t>
            </a:r>
            <a:endParaRPr lang="nl-NL" dirty="0"/>
          </a:p>
          <a:p>
            <a:r>
              <a:rPr lang="en-US" dirty="0"/>
              <a:t>1. Must clearly describe what powers are assigned to the governmental agency</a:t>
            </a:r>
          </a:p>
          <a:p>
            <a:r>
              <a:rPr lang="en-US" dirty="0"/>
              <a:t>2.</a:t>
            </a:r>
            <a:r>
              <a:rPr lang="nl-NL" dirty="0"/>
              <a:t> The </a:t>
            </a:r>
            <a:r>
              <a:rPr lang="nl-NL" dirty="0" err="1"/>
              <a:t>terms</a:t>
            </a:r>
            <a:r>
              <a:rPr lang="nl-NL" dirty="0"/>
              <a:t> </a:t>
            </a:r>
            <a:r>
              <a:rPr lang="en-US" dirty="0"/>
              <a:t>and conditions under which it can use these powers</a:t>
            </a:r>
          </a:p>
          <a:p>
            <a:r>
              <a:rPr lang="en-US" dirty="0"/>
              <a:t>3. </a:t>
            </a:r>
            <a:r>
              <a:rPr lang="nl-NL" dirty="0" err="1"/>
              <a:t>What</a:t>
            </a:r>
            <a:r>
              <a:rPr lang="nl-NL" dirty="0"/>
              <a:t> </a:t>
            </a:r>
            <a:r>
              <a:rPr lang="en-US" dirty="0"/>
              <a:t>parliamentary and judicial oversight is applied to the use of </a:t>
            </a:r>
            <a:r>
              <a:rPr lang="nl-NL" dirty="0"/>
              <a:t>power</a:t>
            </a:r>
          </a:p>
          <a:p>
            <a:r>
              <a:rPr lang="nl-NL" dirty="0"/>
              <a:t>4. </a:t>
            </a:r>
            <a:r>
              <a:rPr lang="en-US" dirty="0"/>
              <a:t>What safeguards and remedies are in place for</a:t>
            </a:r>
          </a:p>
          <a:p>
            <a:r>
              <a:rPr lang="nl-NL" dirty="0" err="1"/>
              <a:t>citizens</a:t>
            </a:r>
            <a:endParaRPr lang="nl-NL" dirty="0"/>
          </a:p>
        </p:txBody>
      </p:sp>
    </p:spTree>
    <p:extLst>
      <p:ext uri="{BB962C8B-B14F-4D97-AF65-F5344CB8AC3E}">
        <p14:creationId xmlns:p14="http://schemas.microsoft.com/office/powerpoint/2010/main" val="262618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(1) </a:t>
            </a:r>
            <a:r>
              <a:rPr lang="nl-NL" dirty="0" err="1"/>
              <a:t>Freedom</a:t>
            </a:r>
            <a:r>
              <a:rPr lang="nl-NL" dirty="0"/>
              <a:t>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a:xfrm>
            <a:off x="680321" y="2336872"/>
            <a:ext cx="9613861" cy="3912925"/>
          </a:xfrm>
        </p:spPr>
        <p:txBody>
          <a:bodyPr>
            <a:normAutofit fontScale="85000" lnSpcReduction="20000"/>
          </a:bodyPr>
          <a:lstStyle/>
          <a:p>
            <a:r>
              <a:rPr lang="nl-NL" dirty="0"/>
              <a:t>‘</a:t>
            </a:r>
            <a:r>
              <a:rPr lang="en-US" dirty="0"/>
              <a:t>The object of this Essay is to assert one very simple principle, as entitled to govern absolutely the dealings of society with the individual in the way of compulsion and control, whether the means used be physical force in the form of legal penalties, or the moral coercion of public opinion. That principle is, that the sole end for which mankind are warranted, individually or collectively, in interfering with the liberty of action of any of their number, is self-protection. </a:t>
            </a:r>
            <a:r>
              <a:rPr lang="en-US" b="1" dirty="0"/>
              <a:t>That the only purpose for which power can be rightfully exercised over any member of a civilized community, against his will, is to prevent harm to others.</a:t>
            </a:r>
            <a:r>
              <a:rPr lang="en-US" dirty="0"/>
              <a:t> His own good, either physical or moral, is not a sufficient warrant. He cannot rightfully be compelled to do or forbear because it will be better for him to do so, because it will make him happier, because, in the opinion of others, to do so would be wise, or even right... The only part of the conduct of anyone, for which he is amenable to society, is that which concerns others. In the part which merely concerns himself, his independence is, of right, absolute. Over himself, over his own body and mind, the individual is sovereign.’ J. S. Mill, ‘‘On Liberty’ and Other Writings’, Cambridge, Cambridge </a:t>
            </a:r>
            <a:r>
              <a:rPr lang="nl-NL" dirty="0"/>
              <a:t>University Press, 1989.</a:t>
            </a:r>
          </a:p>
        </p:txBody>
      </p:sp>
    </p:spTree>
    <p:extLst>
      <p:ext uri="{BB962C8B-B14F-4D97-AF65-F5344CB8AC3E}">
        <p14:creationId xmlns:p14="http://schemas.microsoft.com/office/powerpoint/2010/main" val="30081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(1) </a:t>
            </a:r>
            <a:r>
              <a:rPr lang="nl-NL" dirty="0" err="1"/>
              <a:t>Freedom</a:t>
            </a:r>
            <a:r>
              <a:rPr lang="nl-NL" dirty="0"/>
              <a:t>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a:bodyPr>
          <a:lstStyle/>
          <a:p>
            <a:r>
              <a:rPr lang="nl-NL" dirty="0"/>
              <a:t>‘</a:t>
            </a:r>
            <a:r>
              <a:rPr lang="en-US" dirty="0"/>
              <a:t>‘Non-Interference </a:t>
            </a:r>
            <a:r>
              <a:rPr lang="en-US" dirty="0" err="1"/>
              <a:t>formalises</a:t>
            </a:r>
            <a:r>
              <a:rPr lang="en-US" dirty="0"/>
              <a:t> some of the fundamental insights of the Harm Principle, namely the idea that society should not interfere with individual choices whenever the latter has no (harmful) effect on others. Mill insists that the reasons for the change in circumstances of the individual (such as neglect, irresponsibility, effort or luck) are not relevant information for social judgements, provided that nobody </a:t>
            </a:r>
            <a:r>
              <a:rPr lang="nl-NL" dirty="0" err="1"/>
              <a:t>else</a:t>
            </a:r>
            <a:r>
              <a:rPr lang="nl-NL" dirty="0"/>
              <a:t> is </a:t>
            </a:r>
            <a:r>
              <a:rPr lang="nl-NL" dirty="0" err="1"/>
              <a:t>negatively</a:t>
            </a:r>
            <a:r>
              <a:rPr lang="nl-NL" dirty="0"/>
              <a:t> </a:t>
            </a:r>
            <a:r>
              <a:rPr lang="nl-NL" dirty="0" err="1"/>
              <a:t>affected</a:t>
            </a:r>
            <a:r>
              <a:rPr lang="nl-NL" dirty="0"/>
              <a:t>.’ </a:t>
            </a:r>
            <a:r>
              <a:rPr lang="en-US" dirty="0"/>
              <a:t>M. </a:t>
            </a:r>
            <a:r>
              <a:rPr lang="en-US" dirty="0" err="1"/>
              <a:t>Mariottiy</a:t>
            </a:r>
            <a:r>
              <a:rPr lang="en-US" dirty="0"/>
              <a:t> &amp; R. </a:t>
            </a:r>
            <a:r>
              <a:rPr lang="en-US" dirty="0" err="1"/>
              <a:t>Veneziani</a:t>
            </a:r>
            <a:r>
              <a:rPr lang="en-US" dirty="0"/>
              <a:t>, ‘The Liberal Ethics of Non-Interference and the Pareto Principle’, &lt;https://www.st-Andrews </a:t>
            </a:r>
            <a:r>
              <a:rPr lang="nl-NL" dirty="0"/>
              <a:t>.ac.uk/~</a:t>
            </a:r>
            <a:r>
              <a:rPr lang="nl-NL" dirty="0" err="1"/>
              <a:t>wwwecon</a:t>
            </a:r>
            <a:r>
              <a:rPr lang="nl-NL" dirty="0"/>
              <a:t>/</a:t>
            </a:r>
            <a:r>
              <a:rPr lang="nl-NL" dirty="0" err="1"/>
              <a:t>repecfiles</a:t>
            </a:r>
            <a:r>
              <a:rPr lang="nl-NL" dirty="0"/>
              <a:t>/4/1404-ori.pdf&gt;.</a:t>
            </a:r>
          </a:p>
        </p:txBody>
      </p:sp>
    </p:spTree>
    <p:extLst>
      <p:ext uri="{BB962C8B-B14F-4D97-AF65-F5344CB8AC3E}">
        <p14:creationId xmlns:p14="http://schemas.microsoft.com/office/powerpoint/2010/main" val="320542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38A1F0-DD42-4642-A0D9-BE4FF013B966}"/>
              </a:ext>
            </a:extLst>
          </p:cNvPr>
          <p:cNvSpPr>
            <a:spLocks noGrp="1"/>
          </p:cNvSpPr>
          <p:nvPr>
            <p:ph type="title"/>
          </p:nvPr>
        </p:nvSpPr>
        <p:spPr/>
        <p:txBody>
          <a:bodyPr/>
          <a:lstStyle/>
          <a:p>
            <a:r>
              <a:rPr lang="nl-NL" dirty="0"/>
              <a:t>(1) </a:t>
            </a:r>
            <a:r>
              <a:rPr lang="nl-NL" dirty="0" err="1"/>
              <a:t>Freedom</a:t>
            </a:r>
            <a:r>
              <a:rPr lang="nl-NL" dirty="0"/>
              <a:t>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91E6756F-8307-448F-A7BD-1C8480722501}"/>
              </a:ext>
            </a:extLst>
          </p:cNvPr>
          <p:cNvSpPr>
            <a:spLocks noGrp="1"/>
          </p:cNvSpPr>
          <p:nvPr>
            <p:ph idx="1"/>
          </p:nvPr>
        </p:nvSpPr>
        <p:spPr/>
        <p:txBody>
          <a:bodyPr/>
          <a:lstStyle/>
          <a:p>
            <a:r>
              <a:rPr lang="en-US" dirty="0"/>
              <a:t>In this understanding, there is only reason to curb a person’s freedom, namely if that freedom is used to interfere with another person’s freedom.</a:t>
            </a:r>
          </a:p>
          <a:p>
            <a:r>
              <a:rPr lang="en-US" dirty="0"/>
              <a:t>Vice versa, an inference of the rights or interests of an individual is only found in this liberal understanding of the right to privacy if there has been a specific and concrete interference, resulting </a:t>
            </a:r>
            <a:r>
              <a:rPr lang="nl-NL" dirty="0"/>
              <a:t>in </a:t>
            </a:r>
            <a:r>
              <a:rPr lang="nl-NL" dirty="0" err="1"/>
              <a:t>actual</a:t>
            </a:r>
            <a:r>
              <a:rPr lang="nl-NL" dirty="0"/>
              <a:t> </a:t>
            </a:r>
            <a:r>
              <a:rPr lang="nl-NL" dirty="0" err="1"/>
              <a:t>harm</a:t>
            </a:r>
            <a:r>
              <a:rPr lang="nl-NL" dirty="0"/>
              <a:t>.</a:t>
            </a:r>
          </a:p>
        </p:txBody>
      </p:sp>
    </p:spTree>
    <p:extLst>
      <p:ext uri="{BB962C8B-B14F-4D97-AF65-F5344CB8AC3E}">
        <p14:creationId xmlns:p14="http://schemas.microsoft.com/office/powerpoint/2010/main" val="199675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lnSpcReduction="10000"/>
          </a:bodyPr>
          <a:lstStyle/>
          <a:p>
            <a:r>
              <a:rPr lang="en-US" dirty="0"/>
              <a:t>ARTICLE 8 Right to respect for private and family life </a:t>
            </a:r>
            <a:br>
              <a:rPr lang="en-US" dirty="0"/>
            </a:br>
            <a:br>
              <a:rPr lang="en-US" dirty="0"/>
            </a:br>
            <a:r>
              <a:rPr lang="en-US" dirty="0"/>
              <a:t>1. Everyone has the right to respect for his private and family life, his home and his correspondence. </a:t>
            </a:r>
            <a:br>
              <a:rPr lang="en-US" dirty="0"/>
            </a:br>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endParaRPr lang="nl-NL" dirty="0"/>
          </a:p>
        </p:txBody>
      </p:sp>
    </p:spTree>
    <p:extLst>
      <p:ext uri="{BB962C8B-B14F-4D97-AF65-F5344CB8AC3E}">
        <p14:creationId xmlns:p14="http://schemas.microsoft.com/office/powerpoint/2010/main" val="261001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fontScale="92500"/>
          </a:bodyPr>
          <a:lstStyle/>
          <a:p>
            <a:r>
              <a:rPr lang="en-US" dirty="0"/>
              <a:t>ARTICLE 33 Inter-State cases </a:t>
            </a:r>
          </a:p>
          <a:p>
            <a:r>
              <a:rPr lang="en-US" dirty="0"/>
              <a:t>Any High Contracting Party may refer to the Court any alleged breach of the provisions of the Convention and the Protocols thereto by another High Contracting Party</a:t>
            </a:r>
          </a:p>
          <a:p>
            <a:r>
              <a:rPr lang="en-US" dirty="0"/>
              <a:t>ARTICLE 34 Individual applications </a:t>
            </a:r>
          </a:p>
          <a:p>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p>
          <a:p>
            <a:endParaRPr lang="nl-NL" dirty="0"/>
          </a:p>
        </p:txBody>
      </p:sp>
    </p:spTree>
    <p:extLst>
      <p:ext uri="{BB962C8B-B14F-4D97-AF65-F5344CB8AC3E}">
        <p14:creationId xmlns:p14="http://schemas.microsoft.com/office/powerpoint/2010/main" val="314533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p:txBody>
          <a:bodyPr>
            <a:normAutofit fontScale="92500" lnSpcReduction="10000"/>
          </a:bodyPr>
          <a:lstStyle/>
          <a:p>
            <a:r>
              <a:rPr lang="nl-NL" dirty="0" err="1"/>
              <a:t>Inter</a:t>
            </a:r>
            <a:r>
              <a:rPr lang="nl-NL" dirty="0"/>
              <a:t>-State </a:t>
            </a:r>
            <a:r>
              <a:rPr lang="nl-NL" dirty="0" err="1"/>
              <a:t>complaints</a:t>
            </a:r>
            <a:r>
              <a:rPr lang="nl-NL" dirty="0"/>
              <a:t> </a:t>
            </a:r>
            <a:r>
              <a:rPr lang="nl-NL" dirty="0" err="1"/>
              <a:t>seldomly</a:t>
            </a:r>
            <a:r>
              <a:rPr lang="nl-NL" dirty="0"/>
              <a:t> </a:t>
            </a:r>
            <a:r>
              <a:rPr lang="nl-NL" dirty="0" err="1"/>
              <a:t>used</a:t>
            </a:r>
            <a:endParaRPr lang="nl-NL" dirty="0"/>
          </a:p>
          <a:p>
            <a:r>
              <a:rPr lang="nl-NL" dirty="0" err="1"/>
              <a:t>Groups</a:t>
            </a:r>
            <a:r>
              <a:rPr lang="nl-NL" dirty="0"/>
              <a:t> are </a:t>
            </a:r>
            <a:r>
              <a:rPr lang="nl-NL" dirty="0" err="1"/>
              <a:t>not</a:t>
            </a:r>
            <a:r>
              <a:rPr lang="nl-NL" dirty="0"/>
              <a:t> </a:t>
            </a:r>
            <a:r>
              <a:rPr lang="nl-NL" dirty="0" err="1"/>
              <a:t>allowed</a:t>
            </a:r>
            <a:r>
              <a:rPr lang="nl-NL" dirty="0"/>
              <a:t> </a:t>
            </a:r>
            <a:r>
              <a:rPr lang="nl-NL" dirty="0" err="1"/>
              <a:t>to</a:t>
            </a:r>
            <a:r>
              <a:rPr lang="nl-NL" dirty="0"/>
              <a:t> </a:t>
            </a:r>
            <a:r>
              <a:rPr lang="nl-NL" dirty="0" err="1"/>
              <a:t>submit</a:t>
            </a:r>
            <a:r>
              <a:rPr lang="nl-NL" dirty="0"/>
              <a:t> a claim as a </a:t>
            </a:r>
            <a:r>
              <a:rPr lang="nl-NL" dirty="0" err="1"/>
              <a:t>group</a:t>
            </a:r>
            <a:endParaRPr lang="nl-NL" dirty="0"/>
          </a:p>
          <a:p>
            <a:r>
              <a:rPr lang="nl-NL" dirty="0" err="1"/>
              <a:t>Hesitance</a:t>
            </a:r>
            <a:r>
              <a:rPr lang="nl-NL" dirty="0"/>
              <a:t> of </a:t>
            </a:r>
            <a:r>
              <a:rPr lang="nl-NL" dirty="0" err="1"/>
              <a:t>the</a:t>
            </a:r>
            <a:r>
              <a:rPr lang="nl-NL" dirty="0"/>
              <a:t> </a:t>
            </a:r>
            <a:r>
              <a:rPr lang="nl-NL" dirty="0" err="1"/>
              <a:t>ECtHR</a:t>
            </a:r>
            <a:r>
              <a:rPr lang="nl-NL" dirty="0"/>
              <a:t> </a:t>
            </a:r>
            <a:r>
              <a:rPr lang="nl-NL" dirty="0" err="1"/>
              <a:t>to</a:t>
            </a:r>
            <a:r>
              <a:rPr lang="nl-NL" dirty="0"/>
              <a:t> </a:t>
            </a:r>
            <a:r>
              <a:rPr lang="nl-NL" dirty="0" err="1"/>
              <a:t>allows</a:t>
            </a:r>
            <a:r>
              <a:rPr lang="nl-NL" dirty="0"/>
              <a:t> </a:t>
            </a:r>
            <a:r>
              <a:rPr lang="nl-NL" dirty="0" err="1"/>
              <a:t>for</a:t>
            </a:r>
            <a:r>
              <a:rPr lang="nl-NL" dirty="0"/>
              <a:t> </a:t>
            </a:r>
            <a:r>
              <a:rPr lang="nl-NL" dirty="0" err="1"/>
              <a:t>legal</a:t>
            </a:r>
            <a:r>
              <a:rPr lang="nl-NL" dirty="0"/>
              <a:t> </a:t>
            </a:r>
            <a:r>
              <a:rPr lang="nl-NL" dirty="0" err="1"/>
              <a:t>person’s</a:t>
            </a:r>
            <a:r>
              <a:rPr lang="nl-NL" dirty="0"/>
              <a:t> </a:t>
            </a:r>
            <a:r>
              <a:rPr lang="nl-NL" dirty="0" err="1"/>
              <a:t>to</a:t>
            </a:r>
            <a:r>
              <a:rPr lang="nl-NL" dirty="0"/>
              <a:t> </a:t>
            </a:r>
            <a:r>
              <a:rPr lang="nl-NL" dirty="0" err="1"/>
              <a:t>invoke</a:t>
            </a:r>
            <a:r>
              <a:rPr lang="nl-NL" dirty="0"/>
              <a:t> </a:t>
            </a:r>
            <a:r>
              <a:rPr lang="nl-NL" dirty="0" err="1"/>
              <a:t>Article</a:t>
            </a:r>
            <a:r>
              <a:rPr lang="nl-NL" dirty="0"/>
              <a:t> 8 ECHR; </a:t>
            </a:r>
            <a:r>
              <a:rPr lang="en-US" dirty="0"/>
              <a:t>‘[T]he extent to which a non-governmental organization can invoke such a right must be determined in the </a:t>
            </a:r>
            <a:r>
              <a:rPr lang="en-US" dirty="0" err="1"/>
              <a:t>lightof</a:t>
            </a:r>
            <a:r>
              <a:rPr lang="en-US" dirty="0"/>
              <a:t>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 . .).’ </a:t>
            </a:r>
            <a:r>
              <a:rPr lang="en-US" dirty="0" err="1"/>
              <a:t>ECmHR</a:t>
            </a:r>
            <a:r>
              <a:rPr lang="en-US" dirty="0"/>
              <a:t>, </a:t>
            </a:r>
            <a:r>
              <a:rPr lang="en-US" i="1" dirty="0"/>
              <a:t>Church of Scientology of Paris v. France</a:t>
            </a:r>
            <a:r>
              <a:rPr lang="en-US" dirty="0"/>
              <a:t>, application no. </a:t>
            </a:r>
            <a:r>
              <a:rPr lang="nl-NL" dirty="0"/>
              <a:t>19509/92, 09 </a:t>
            </a:r>
            <a:r>
              <a:rPr lang="nl-NL" dirty="0" err="1"/>
              <a:t>January</a:t>
            </a:r>
            <a:r>
              <a:rPr lang="nl-NL" dirty="0"/>
              <a:t> 1995.</a:t>
            </a:r>
          </a:p>
        </p:txBody>
      </p:sp>
    </p:spTree>
    <p:extLst>
      <p:ext uri="{BB962C8B-B14F-4D97-AF65-F5344CB8AC3E}">
        <p14:creationId xmlns:p14="http://schemas.microsoft.com/office/powerpoint/2010/main" val="178970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64962-CFFD-47C5-B1B2-798489C65CEC}"/>
              </a:ext>
            </a:extLst>
          </p:cNvPr>
          <p:cNvSpPr>
            <a:spLocks noGrp="1"/>
          </p:cNvSpPr>
          <p:nvPr>
            <p:ph type="title"/>
          </p:nvPr>
        </p:nvSpPr>
        <p:spPr/>
        <p:txBody>
          <a:bodyPr/>
          <a:lstStyle/>
          <a:p>
            <a:r>
              <a:rPr lang="nl-NL" dirty="0"/>
              <a:t>(2) Privacy as non-</a:t>
            </a:r>
            <a:r>
              <a:rPr lang="nl-NL" dirty="0" err="1"/>
              <a:t>interference</a:t>
            </a:r>
            <a:endParaRPr lang="nl-NL" dirty="0"/>
          </a:p>
        </p:txBody>
      </p:sp>
      <p:sp>
        <p:nvSpPr>
          <p:cNvPr id="3" name="Tijdelijke aanduiding voor inhoud 2">
            <a:extLst>
              <a:ext uri="{FF2B5EF4-FFF2-40B4-BE49-F238E27FC236}">
                <a16:creationId xmlns:a16="http://schemas.microsoft.com/office/drawing/2014/main" id="{64A99F65-F4A5-42CF-B25E-0687DF409C3C}"/>
              </a:ext>
            </a:extLst>
          </p:cNvPr>
          <p:cNvSpPr>
            <a:spLocks noGrp="1"/>
          </p:cNvSpPr>
          <p:nvPr>
            <p:ph idx="1"/>
          </p:nvPr>
        </p:nvSpPr>
        <p:spPr>
          <a:xfrm>
            <a:off x="680321" y="2336872"/>
            <a:ext cx="9613861" cy="3845814"/>
          </a:xfrm>
        </p:spPr>
        <p:txBody>
          <a:bodyPr>
            <a:normAutofit fontScale="70000" lnSpcReduction="20000"/>
          </a:bodyPr>
          <a:lstStyle/>
          <a:p>
            <a:r>
              <a:rPr lang="nl-NL" dirty="0"/>
              <a:t>Natural persons </a:t>
            </a:r>
            <a:r>
              <a:rPr lang="nl-NL" dirty="0" err="1"/>
              <a:t>can</a:t>
            </a:r>
            <a:r>
              <a:rPr lang="nl-NL" dirty="0"/>
              <a:t> </a:t>
            </a:r>
            <a:r>
              <a:rPr lang="nl-NL" dirty="0" err="1"/>
              <a:t>only</a:t>
            </a:r>
            <a:r>
              <a:rPr lang="nl-NL" dirty="0"/>
              <a:t> </a:t>
            </a:r>
            <a:r>
              <a:rPr lang="nl-NL" dirty="0" err="1"/>
              <a:t>complain</a:t>
            </a:r>
            <a:r>
              <a:rPr lang="nl-NL" dirty="0"/>
              <a:t> </a:t>
            </a:r>
            <a:r>
              <a:rPr lang="nl-NL" dirty="0" err="1"/>
              <a:t>if</a:t>
            </a:r>
            <a:r>
              <a:rPr lang="nl-NL" dirty="0"/>
              <a:t> </a:t>
            </a:r>
            <a:r>
              <a:rPr lang="nl-NL" dirty="0" err="1"/>
              <a:t>there</a:t>
            </a:r>
            <a:r>
              <a:rPr lang="nl-NL" dirty="0"/>
              <a:t> has been </a:t>
            </a:r>
            <a:r>
              <a:rPr lang="nl-NL" dirty="0" err="1"/>
              <a:t>an</a:t>
            </a:r>
            <a:r>
              <a:rPr lang="nl-NL" dirty="0"/>
              <a:t> </a:t>
            </a:r>
            <a:r>
              <a:rPr lang="nl-NL" dirty="0" err="1"/>
              <a:t>interference</a:t>
            </a:r>
            <a:r>
              <a:rPr lang="nl-NL" dirty="0"/>
              <a:t>:</a:t>
            </a:r>
          </a:p>
          <a:p>
            <a:r>
              <a:rPr lang="nl-NL" dirty="0"/>
              <a:t>In abstracto: ‘</a:t>
            </a:r>
            <a:r>
              <a:rPr lang="nl-NL" dirty="0" err="1"/>
              <a:t>Insofar</a:t>
            </a:r>
            <a:r>
              <a:rPr lang="nl-NL" dirty="0"/>
              <a:t> as </a:t>
            </a:r>
            <a:r>
              <a:rPr lang="nl-NL" dirty="0" err="1"/>
              <a:t>the</a:t>
            </a:r>
            <a:r>
              <a:rPr lang="nl-NL" dirty="0"/>
              <a:t> </a:t>
            </a:r>
            <a:r>
              <a:rPr lang="en-US" dirty="0"/>
              <a:t>applicant complains in general of the legislative situation, the Commission recalls that it must confine itself to an examination of the concrete case before it and may not review the aforesaid law </a:t>
            </a:r>
            <a:r>
              <a:rPr lang="en-US" i="1" dirty="0"/>
              <a:t>in </a:t>
            </a:r>
            <a:r>
              <a:rPr lang="en-US" i="1" dirty="0" err="1"/>
              <a:t>abstracto</a:t>
            </a:r>
            <a:r>
              <a:rPr lang="en-US" dirty="0"/>
              <a:t>. The Commission therefore may only examine the applicant’s complaints insofar as the system of which he complains has been applied against him.’ ECtHR, </a:t>
            </a:r>
            <a:r>
              <a:rPr lang="en-US" i="1" dirty="0"/>
              <a:t>Lawlor v. the United Kingdom</a:t>
            </a:r>
            <a:r>
              <a:rPr lang="en-US" dirty="0"/>
              <a:t>, application no. 12763/87, 14 </a:t>
            </a:r>
            <a:r>
              <a:rPr lang="nl-NL" dirty="0" err="1"/>
              <a:t>July</a:t>
            </a:r>
            <a:r>
              <a:rPr lang="nl-NL" dirty="0"/>
              <a:t> 1988.</a:t>
            </a:r>
          </a:p>
          <a:p>
            <a:r>
              <a:rPr lang="nl-NL" dirty="0"/>
              <a:t>A Priori: </a:t>
            </a:r>
            <a:r>
              <a:rPr lang="en-US" dirty="0"/>
              <a:t>‘It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i="1" dirty="0"/>
              <a:t>a posteriori</a:t>
            </a:r>
            <a:r>
              <a:rPr lang="en-US" dirty="0"/>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a:t>
            </a:r>
            <a:r>
              <a:rPr lang="nl-NL" dirty="0"/>
              <a:t>in </a:t>
            </a:r>
            <a:r>
              <a:rPr lang="nl-NL" dirty="0" err="1"/>
              <a:t>the</a:t>
            </a:r>
            <a:r>
              <a:rPr lang="nl-NL" dirty="0"/>
              <a:t> </a:t>
            </a:r>
            <a:r>
              <a:rPr lang="nl-NL" dirty="0" err="1"/>
              <a:t>Convention</a:t>
            </a:r>
            <a:r>
              <a:rPr lang="nl-NL" dirty="0"/>
              <a:t>.’</a:t>
            </a:r>
            <a:r>
              <a:rPr lang="en-US" dirty="0"/>
              <a:t> </a:t>
            </a:r>
            <a:r>
              <a:rPr lang="en-US" dirty="0" err="1"/>
              <a:t>ECmHR</a:t>
            </a:r>
            <a:r>
              <a:rPr lang="en-US" dirty="0"/>
              <a:t>, </a:t>
            </a:r>
            <a:r>
              <a:rPr lang="en-US" i="1" dirty="0" err="1"/>
              <a:t>Tauira</a:t>
            </a:r>
            <a:r>
              <a:rPr lang="en-US" i="1" dirty="0"/>
              <a:t> and others v. France</a:t>
            </a:r>
            <a:r>
              <a:rPr lang="en-US" dirty="0"/>
              <a:t>, application no. 28204/95, 04 </a:t>
            </a:r>
            <a:r>
              <a:rPr lang="nl-NL" dirty="0"/>
              <a:t>December 1995.</a:t>
            </a:r>
            <a:endParaRPr lang="nl-NL" i="1" dirty="0"/>
          </a:p>
        </p:txBody>
      </p:sp>
    </p:spTree>
    <p:extLst>
      <p:ext uri="{BB962C8B-B14F-4D97-AF65-F5344CB8AC3E}">
        <p14:creationId xmlns:p14="http://schemas.microsoft.com/office/powerpoint/2010/main" val="1140895964"/>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389</TotalTime>
  <Words>2977</Words>
  <Application>Microsoft Office PowerPoint</Application>
  <PresentationFormat>Breedbeeld</PresentationFormat>
  <Paragraphs>105</Paragraphs>
  <Slides>29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29</vt:i4>
      </vt:variant>
    </vt:vector>
  </HeadingPairs>
  <TitlesOfParts>
    <vt:vector size="32" baseType="lpstr">
      <vt:lpstr>Arial</vt:lpstr>
      <vt:lpstr>Trebuchet MS</vt:lpstr>
      <vt:lpstr>Berlijn</vt:lpstr>
      <vt:lpstr>Freedom as non-domination: the ECtHR’s new approach to privacy</vt:lpstr>
      <vt:lpstr>Freedom as non-domination</vt:lpstr>
      <vt:lpstr>(1) Freedom as non-interference</vt:lpstr>
      <vt:lpstr>(1) Freedom as non-interference</vt:lpstr>
      <vt:lpstr>(1) Freedom as non-interference</vt:lpstr>
      <vt:lpstr>(2) Privacy as non-interference</vt:lpstr>
      <vt:lpstr>(2) Privacy as non-interference</vt:lpstr>
      <vt:lpstr>(2) Privacy as non-interference</vt:lpstr>
      <vt:lpstr>(2) Privacy as non-interference</vt:lpstr>
      <vt:lpstr>(2) Privacy as non-interference</vt:lpstr>
      <vt:lpstr>(2) Privacy as non-interference</vt:lpstr>
      <vt:lpstr>(3) Problematisation</vt:lpstr>
      <vt:lpstr>(3) Problematisation</vt:lpstr>
      <vt:lpstr>(3) Problematisation</vt:lpstr>
      <vt:lpstr>(3) Problematisation</vt:lpstr>
      <vt:lpstr>(3) Problematisation</vt:lpstr>
      <vt:lpstr>(4) Freedom as non-domination</vt:lpstr>
      <vt:lpstr>(4) Freedom as non-domination</vt:lpstr>
      <vt:lpstr>(4) Freedom as non-domination</vt:lpstr>
      <vt:lpstr>(4) Freedom as non-domination</vt:lpstr>
      <vt:lpstr>(4) Freedom as non-domination</vt:lpstr>
      <vt:lpstr>(4) Freedom as non-domination</vt:lpstr>
      <vt:lpstr>(5) Privacy as non-domination</vt:lpstr>
      <vt:lpstr>(5) Privacy as non-domination</vt:lpstr>
      <vt:lpstr>(5) Privacy as non-domination</vt:lpstr>
      <vt:lpstr>(5) Privacy as non-domination</vt:lpstr>
      <vt:lpstr>(5) Privacy as non-domination</vt:lpstr>
      <vt:lpstr>(5) Privacy as non-domination</vt:lpstr>
      <vt:lpstr>(5) Privacy as non-domination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as non-domination: the ECtHR’s new approach to privacy</dc:title>
  <dc:creator>Bart Van der Sloot</dc:creator>
  <cp:lastModifiedBy>Bart Van der Sloot</cp:lastModifiedBy>
  <cp:revision>41</cp:revision>
  <dcterms:created xsi:type="dcterms:W3CDTF">2018-11-12T11:47:55Z</dcterms:created>
  <dcterms:modified xsi:type="dcterms:W3CDTF">2018-11-13T19:16:01Z</dcterms:modified>
</cp:coreProperties>
</file>