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51" r:id="rId45"/>
    <p:sldId id="260" r:id="rId46"/>
    <p:sldId id="355" r:id="rId47"/>
    <p:sldId id="261" r:id="rId48"/>
    <p:sldId id="262" r:id="rId49"/>
    <p:sldId id="263" r:id="rId50"/>
    <p:sldId id="264" r:id="rId51"/>
    <p:sldId id="265" r:id="rId52"/>
    <p:sldId id="266" r:id="rId53"/>
    <p:sldId id="267" r:id="rId54"/>
    <p:sldId id="268" r:id="rId55"/>
    <p:sldId id="342" r:id="rId56"/>
    <p:sldId id="343" r:id="rId57"/>
    <p:sldId id="344" r:id="rId58"/>
    <p:sldId id="345" r:id="rId59"/>
    <p:sldId id="346" r:id="rId60"/>
    <p:sldId id="347" r:id="rId61"/>
    <p:sldId id="348" r:id="rId62"/>
    <p:sldId id="349" r:id="rId63"/>
    <p:sldId id="350" r:id="rId64"/>
    <p:sldId id="353" r:id="rId65"/>
    <p:sldId id="354" r:id="rId66"/>
  </p:sldIdLst>
  <p:sldSz cx="12192000" cy="6858000"/>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06363F6-2A42-4A85-B152-EADFC33AA7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 xmlns:a16="http://schemas.microsoft.com/office/drawing/2014/main" id="{F0473E11-C111-427E-A0B1-BE63B1C9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 xmlns:a16="http://schemas.microsoft.com/office/drawing/2014/main" id="{5277A41B-FD2B-4A98-9099-CBA808251157}"/>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5" name="Tijdelijke aanduiding voor voettekst 4">
            <a:extLst>
              <a:ext uri="{FF2B5EF4-FFF2-40B4-BE49-F238E27FC236}">
                <a16:creationId xmlns="" xmlns:a16="http://schemas.microsoft.com/office/drawing/2014/main" id="{B24A2B95-8108-49AC-803D-8062D6044D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70100F55-AD48-4779-A625-9918B2E67854}"/>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346396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DCBF10A-8D75-4870-A6E5-3C278481A9A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 xmlns:a16="http://schemas.microsoft.com/office/drawing/2014/main" id="{08F1CA09-CFB7-4673-9612-FD8A2B11658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9C13B580-56E6-410F-92C0-5E20749625A3}"/>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5" name="Tijdelijke aanduiding voor voettekst 4">
            <a:extLst>
              <a:ext uri="{FF2B5EF4-FFF2-40B4-BE49-F238E27FC236}">
                <a16:creationId xmlns="" xmlns:a16="http://schemas.microsoft.com/office/drawing/2014/main" id="{3A72C5FF-7266-4F0B-AD89-AE669300A7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31F4723F-E088-407C-B791-6C2C0528E04D}"/>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16479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 xmlns:a16="http://schemas.microsoft.com/office/drawing/2014/main" id="{3CDA917E-FE59-40EA-8B4C-6BDDA39FECF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 xmlns:a16="http://schemas.microsoft.com/office/drawing/2014/main" id="{27DC5593-6729-4564-B7DE-3C699023D48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FC46BB5D-9CDE-4000-B893-112E4E9676ED}"/>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5" name="Tijdelijke aanduiding voor voettekst 4">
            <a:extLst>
              <a:ext uri="{FF2B5EF4-FFF2-40B4-BE49-F238E27FC236}">
                <a16:creationId xmlns="" xmlns:a16="http://schemas.microsoft.com/office/drawing/2014/main" id="{77AB102F-9362-48E6-8757-057CD8883E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476CEC15-8ED2-4476-8735-AD5290D0CEF2}"/>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320957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6D846EB-BEC0-41B1-A008-FB04349919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754A7A4B-8132-41C2-B4E3-A9FFCF43035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DA88C1FF-80A0-4391-A30B-208A11B6D124}"/>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5" name="Tijdelijke aanduiding voor voettekst 4">
            <a:extLst>
              <a:ext uri="{FF2B5EF4-FFF2-40B4-BE49-F238E27FC236}">
                <a16:creationId xmlns="" xmlns:a16="http://schemas.microsoft.com/office/drawing/2014/main" id="{4A4C52DA-218C-4948-8EEA-5253C75A7E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5BD4D291-9E89-407A-8E7D-B70E6ABFD9D0}"/>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69319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3646C2C-1A79-4465-B269-DBED4BC62CA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 xmlns:a16="http://schemas.microsoft.com/office/drawing/2014/main" id="{E17B25F5-8E6C-4828-9568-746975ED9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 xmlns:a16="http://schemas.microsoft.com/office/drawing/2014/main" id="{FB91837C-496E-4708-853D-28D3399726CB}"/>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5" name="Tijdelijke aanduiding voor voettekst 4">
            <a:extLst>
              <a:ext uri="{FF2B5EF4-FFF2-40B4-BE49-F238E27FC236}">
                <a16:creationId xmlns="" xmlns:a16="http://schemas.microsoft.com/office/drawing/2014/main" id="{F26CD9D4-F6D3-46B6-90A0-132555673F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F8EB7AD0-1E57-4C7B-8603-32F685EAF258}"/>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34348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0276C78-EE71-4763-8C52-C173B81075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A9560E8E-2426-4752-906E-4EDF7B71DED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 xmlns:a16="http://schemas.microsoft.com/office/drawing/2014/main" id="{1F7E840B-6B64-4A08-9755-03CEE94A6F8F}"/>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 xmlns:a16="http://schemas.microsoft.com/office/drawing/2014/main" id="{6A9EA10A-9F77-4C58-9220-6BC3C383AEE3}"/>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6" name="Tijdelijke aanduiding voor voettekst 5">
            <a:extLst>
              <a:ext uri="{FF2B5EF4-FFF2-40B4-BE49-F238E27FC236}">
                <a16:creationId xmlns="" xmlns:a16="http://schemas.microsoft.com/office/drawing/2014/main" id="{F5533274-C38A-4AF2-BECD-C98AB3CB82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046A1B32-48B3-4892-AC32-E4A7334170AB}"/>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332896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DFB4B94-F148-49C5-8E9A-26B7235A985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 xmlns:a16="http://schemas.microsoft.com/office/drawing/2014/main" id="{B312D99B-F68F-450B-A7FE-1281ABBCA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 xmlns:a16="http://schemas.microsoft.com/office/drawing/2014/main" id="{2D0D1C76-0699-44EB-826A-69175DCDCEFE}"/>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 xmlns:a16="http://schemas.microsoft.com/office/drawing/2014/main" id="{3B4F58B4-EAE9-45A7-8694-C3970B995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 xmlns:a16="http://schemas.microsoft.com/office/drawing/2014/main" id="{86D78B60-5D06-4C36-BBD1-F9298C83254D}"/>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 xmlns:a16="http://schemas.microsoft.com/office/drawing/2014/main" id="{B89AFFF4-2CCD-440C-BF39-D543B79F84E5}"/>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8" name="Tijdelijke aanduiding voor voettekst 7">
            <a:extLst>
              <a:ext uri="{FF2B5EF4-FFF2-40B4-BE49-F238E27FC236}">
                <a16:creationId xmlns="" xmlns:a16="http://schemas.microsoft.com/office/drawing/2014/main" id="{48CA37F3-9334-4A84-A19E-2528A3D850E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 xmlns:a16="http://schemas.microsoft.com/office/drawing/2014/main" id="{FAFF94A8-E152-4D93-889F-A6FA0EA376C7}"/>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65863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292EAC9-0527-47B1-8B2D-A1519B49B16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 xmlns:a16="http://schemas.microsoft.com/office/drawing/2014/main" id="{C57CE224-6123-40FC-8BF8-F5D87D02214A}"/>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4" name="Tijdelijke aanduiding voor voettekst 3">
            <a:extLst>
              <a:ext uri="{FF2B5EF4-FFF2-40B4-BE49-F238E27FC236}">
                <a16:creationId xmlns="" xmlns:a16="http://schemas.microsoft.com/office/drawing/2014/main" id="{BB4E2F54-92AB-434F-AA74-13574FC3086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 xmlns:a16="http://schemas.microsoft.com/office/drawing/2014/main" id="{E84C81E5-96FD-40CF-ABCF-CDB03E6139D3}"/>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24630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90153C89-BD51-4D01-ABCF-729ED5149940}"/>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3" name="Tijdelijke aanduiding voor voettekst 2">
            <a:extLst>
              <a:ext uri="{FF2B5EF4-FFF2-40B4-BE49-F238E27FC236}">
                <a16:creationId xmlns="" xmlns:a16="http://schemas.microsoft.com/office/drawing/2014/main" id="{53ECDE33-53AC-4A4C-98E6-5AC6F28D98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B3DB9506-612A-450F-A7A6-7345EEE2D048}"/>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191748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9BDF3F8-474D-47E2-A7C6-E3424F7D964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 xmlns:a16="http://schemas.microsoft.com/office/drawing/2014/main" id="{8DF6FCA3-8C6C-4FF5-8CC1-36E64A592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 xmlns:a16="http://schemas.microsoft.com/office/drawing/2014/main" id="{E6BD9AD8-4C97-4E10-85C2-D9D638262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 xmlns:a16="http://schemas.microsoft.com/office/drawing/2014/main" id="{C52DD8FF-9D27-4634-A278-0A5D04E7F11D}"/>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6" name="Tijdelijke aanduiding voor voettekst 5">
            <a:extLst>
              <a:ext uri="{FF2B5EF4-FFF2-40B4-BE49-F238E27FC236}">
                <a16:creationId xmlns="" xmlns:a16="http://schemas.microsoft.com/office/drawing/2014/main" id="{0257DDBF-32F7-4095-B1A0-CF0E0FB5B7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910550EB-E215-4C47-A402-9D205CC168EA}"/>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30905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AAA1A47-1171-4FC8-93DC-1393C0B494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 xmlns:a16="http://schemas.microsoft.com/office/drawing/2014/main" id="{000CF443-D172-4232-8E92-75A26DCEC5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 xmlns:a16="http://schemas.microsoft.com/office/drawing/2014/main" id="{DB03B078-7526-46B4-BAE9-440FAA3CB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 xmlns:a16="http://schemas.microsoft.com/office/drawing/2014/main" id="{446EB1D4-6FE2-448A-B039-5D08CEFAF1B6}"/>
              </a:ext>
            </a:extLst>
          </p:cNvPr>
          <p:cNvSpPr>
            <a:spLocks noGrp="1"/>
          </p:cNvSpPr>
          <p:nvPr>
            <p:ph type="dt" sz="half" idx="10"/>
          </p:nvPr>
        </p:nvSpPr>
        <p:spPr/>
        <p:txBody>
          <a:bodyPr/>
          <a:lstStyle/>
          <a:p>
            <a:fld id="{14A37EEF-D703-48F1-BBE5-E9B9DCB997DF}" type="datetimeFigureOut">
              <a:rPr lang="nl-NL" smtClean="0"/>
              <a:t>3-10-2018</a:t>
            </a:fld>
            <a:endParaRPr lang="nl-NL"/>
          </a:p>
        </p:txBody>
      </p:sp>
      <p:sp>
        <p:nvSpPr>
          <p:cNvPr id="6" name="Tijdelijke aanduiding voor voettekst 5">
            <a:extLst>
              <a:ext uri="{FF2B5EF4-FFF2-40B4-BE49-F238E27FC236}">
                <a16:creationId xmlns="" xmlns:a16="http://schemas.microsoft.com/office/drawing/2014/main" id="{09388F10-7C3B-4C69-B72F-EEBAC78237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905C65CF-E470-49B1-B88E-E705F50F13F5}"/>
              </a:ext>
            </a:extLst>
          </p:cNvPr>
          <p:cNvSpPr>
            <a:spLocks noGrp="1"/>
          </p:cNvSpPr>
          <p:nvPr>
            <p:ph type="sldNum" sz="quarter" idx="12"/>
          </p:nvPr>
        </p:nvSpPr>
        <p:spPr/>
        <p:txBody>
          <a:bodyPr/>
          <a:lstStyle/>
          <a:p>
            <a:fld id="{31C28E43-014B-4269-B016-2A45F99600EF}" type="slidenum">
              <a:rPr lang="nl-NL" smtClean="0"/>
              <a:t>‹#›</a:t>
            </a:fld>
            <a:endParaRPr lang="nl-NL"/>
          </a:p>
        </p:txBody>
      </p:sp>
    </p:spTree>
    <p:extLst>
      <p:ext uri="{BB962C8B-B14F-4D97-AF65-F5344CB8AC3E}">
        <p14:creationId xmlns:p14="http://schemas.microsoft.com/office/powerpoint/2010/main" val="279435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A705FFBF-5411-48EC-B88D-2864C19C8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 xmlns:a16="http://schemas.microsoft.com/office/drawing/2014/main" id="{01ABF276-9DE4-432F-843E-22A1703C1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933435B0-BE56-4ACB-91A6-253540EE8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37EEF-D703-48F1-BBE5-E9B9DCB997DF}" type="datetimeFigureOut">
              <a:rPr lang="nl-NL" smtClean="0"/>
              <a:t>3-10-2018</a:t>
            </a:fld>
            <a:endParaRPr lang="nl-NL"/>
          </a:p>
        </p:txBody>
      </p:sp>
      <p:sp>
        <p:nvSpPr>
          <p:cNvPr id="5" name="Tijdelijke aanduiding voor voettekst 4">
            <a:extLst>
              <a:ext uri="{FF2B5EF4-FFF2-40B4-BE49-F238E27FC236}">
                <a16:creationId xmlns="" xmlns:a16="http://schemas.microsoft.com/office/drawing/2014/main" id="{5B1043DC-2463-4C53-BE64-6D0081E7D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 xmlns:a16="http://schemas.microsoft.com/office/drawing/2014/main" id="{C6560ADE-D015-4A8B-BFA8-9FB5C2565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28E43-014B-4269-B016-2A45F99600EF}" type="slidenum">
              <a:rPr lang="nl-NL" smtClean="0"/>
              <a:t>‹#›</a:t>
            </a:fld>
            <a:endParaRPr lang="nl-NL"/>
          </a:p>
        </p:txBody>
      </p:sp>
    </p:spTree>
    <p:extLst>
      <p:ext uri="{BB962C8B-B14F-4D97-AF65-F5344CB8AC3E}">
        <p14:creationId xmlns:p14="http://schemas.microsoft.com/office/powerpoint/2010/main" val="340377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echr.coe.int/LibraryDocs/DG2/HRFILES/DG2-EN-HRFILES-15(1997).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5213DF3-E9AE-4F93-BF31-83558B574D97}"/>
              </a:ext>
            </a:extLst>
          </p:cNvPr>
          <p:cNvSpPr>
            <a:spLocks noGrp="1"/>
          </p:cNvSpPr>
          <p:nvPr>
            <p:ph type="ctrTitle"/>
          </p:nvPr>
        </p:nvSpPr>
        <p:spPr/>
        <p:txBody>
          <a:bodyPr/>
          <a:lstStyle/>
          <a:p>
            <a:r>
              <a:rPr lang="nl-NL" dirty="0" smtClean="0"/>
              <a:t>Statistical Analysis &amp; </a:t>
            </a:r>
            <a:br>
              <a:rPr lang="nl-NL" dirty="0" smtClean="0"/>
            </a:br>
            <a:r>
              <a:rPr lang="nl-NL" dirty="0" smtClean="0"/>
              <a:t>Legal basis</a:t>
            </a:r>
            <a:endParaRPr lang="nl-NL" dirty="0"/>
          </a:p>
        </p:txBody>
      </p:sp>
      <p:sp>
        <p:nvSpPr>
          <p:cNvPr id="3" name="Ondertitel 2">
            <a:extLst>
              <a:ext uri="{FF2B5EF4-FFF2-40B4-BE49-F238E27FC236}">
                <a16:creationId xmlns="" xmlns:a16="http://schemas.microsoft.com/office/drawing/2014/main" id="{DFA96D79-6401-46CB-AC4B-42D844360919}"/>
              </a:ext>
            </a:extLst>
          </p:cNvPr>
          <p:cNvSpPr>
            <a:spLocks noGrp="1"/>
          </p:cNvSpPr>
          <p:nvPr>
            <p:ph type="subTitle" idx="1"/>
          </p:nvPr>
        </p:nvSpPr>
        <p:spPr/>
        <p:txBody>
          <a:bodyPr/>
          <a:lstStyle/>
          <a:p>
            <a:r>
              <a:rPr lang="nl-NL" dirty="0"/>
              <a:t/>
            </a:r>
            <a:br>
              <a:rPr lang="nl-NL" dirty="0"/>
            </a:br>
            <a:r>
              <a:rPr lang="nl-NL" dirty="0"/>
              <a:t>Bart van der Sloot</a:t>
            </a:r>
          </a:p>
        </p:txBody>
      </p:sp>
    </p:spTree>
    <p:extLst>
      <p:ext uri="{BB962C8B-B14F-4D97-AF65-F5344CB8AC3E}">
        <p14:creationId xmlns:p14="http://schemas.microsoft.com/office/powerpoint/2010/main" val="22748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99348" y="1180214"/>
            <a:ext cx="11286591" cy="4471222"/>
          </a:xfrm>
          <a:prstGeom prst="rect">
            <a:avLst/>
          </a:prstGeom>
        </p:spPr>
      </p:pic>
    </p:spTree>
    <p:extLst>
      <p:ext uri="{BB962C8B-B14F-4D97-AF65-F5344CB8AC3E}">
        <p14:creationId xmlns:p14="http://schemas.microsoft.com/office/powerpoint/2010/main" val="110457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38135" y="999460"/>
            <a:ext cx="10678109" cy="4881293"/>
          </a:xfrm>
          <a:prstGeom prst="rect">
            <a:avLst/>
          </a:prstGeom>
        </p:spPr>
      </p:pic>
    </p:spTree>
    <p:extLst>
      <p:ext uri="{BB962C8B-B14F-4D97-AF65-F5344CB8AC3E}">
        <p14:creationId xmlns:p14="http://schemas.microsoft.com/office/powerpoint/2010/main" val="58098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51424" y="457200"/>
            <a:ext cx="10229796" cy="5528929"/>
          </a:xfrm>
          <a:prstGeom prst="rect">
            <a:avLst/>
          </a:prstGeom>
        </p:spPr>
      </p:pic>
    </p:spTree>
    <p:extLst>
      <p:ext uri="{BB962C8B-B14F-4D97-AF65-F5344CB8AC3E}">
        <p14:creationId xmlns:p14="http://schemas.microsoft.com/office/powerpoint/2010/main" val="290125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55111" y="648585"/>
            <a:ext cx="11707988" cy="5124894"/>
          </a:xfrm>
          <a:prstGeom prst="rect">
            <a:avLst/>
          </a:prstGeom>
        </p:spPr>
      </p:pic>
    </p:spTree>
    <p:extLst>
      <p:ext uri="{BB962C8B-B14F-4D97-AF65-F5344CB8AC3E}">
        <p14:creationId xmlns:p14="http://schemas.microsoft.com/office/powerpoint/2010/main" val="145520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23283" y="1489673"/>
            <a:ext cx="11441645" cy="3613065"/>
          </a:xfrm>
          <a:prstGeom prst="rect">
            <a:avLst/>
          </a:prstGeom>
        </p:spPr>
      </p:pic>
    </p:spTree>
    <p:extLst>
      <p:ext uri="{BB962C8B-B14F-4D97-AF65-F5344CB8AC3E}">
        <p14:creationId xmlns:p14="http://schemas.microsoft.com/office/powerpoint/2010/main" val="69911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08407" y="797441"/>
            <a:ext cx="10696780" cy="4960001"/>
          </a:xfrm>
          <a:prstGeom prst="rect">
            <a:avLst/>
          </a:prstGeom>
        </p:spPr>
      </p:pic>
    </p:spTree>
    <p:extLst>
      <p:ext uri="{BB962C8B-B14F-4D97-AF65-F5344CB8AC3E}">
        <p14:creationId xmlns:p14="http://schemas.microsoft.com/office/powerpoint/2010/main" val="125637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3383" y="648587"/>
            <a:ext cx="10215636" cy="5347623"/>
          </a:xfrm>
          <a:prstGeom prst="rect">
            <a:avLst/>
          </a:prstGeom>
        </p:spPr>
      </p:pic>
    </p:spTree>
    <p:extLst>
      <p:ext uri="{BB962C8B-B14F-4D97-AF65-F5344CB8AC3E}">
        <p14:creationId xmlns:p14="http://schemas.microsoft.com/office/powerpoint/2010/main" val="67365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24826" y="829339"/>
            <a:ext cx="10871978" cy="4780781"/>
          </a:xfrm>
          <a:prstGeom prst="rect">
            <a:avLst/>
          </a:prstGeom>
        </p:spPr>
      </p:pic>
    </p:spTree>
    <p:extLst>
      <p:ext uri="{BB962C8B-B14F-4D97-AF65-F5344CB8AC3E}">
        <p14:creationId xmlns:p14="http://schemas.microsoft.com/office/powerpoint/2010/main" val="112698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98555" y="584790"/>
            <a:ext cx="10429722" cy="5373812"/>
          </a:xfrm>
          <a:prstGeom prst="rect">
            <a:avLst/>
          </a:prstGeom>
        </p:spPr>
      </p:pic>
    </p:spTree>
    <p:extLst>
      <p:ext uri="{BB962C8B-B14F-4D97-AF65-F5344CB8AC3E}">
        <p14:creationId xmlns:p14="http://schemas.microsoft.com/office/powerpoint/2010/main" val="279956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10484" y="744279"/>
            <a:ext cx="10340881" cy="5054026"/>
          </a:xfrm>
          <a:prstGeom prst="rect">
            <a:avLst/>
          </a:prstGeom>
        </p:spPr>
      </p:pic>
    </p:spTree>
    <p:extLst>
      <p:ext uri="{BB962C8B-B14F-4D97-AF65-F5344CB8AC3E}">
        <p14:creationId xmlns:p14="http://schemas.microsoft.com/office/powerpoint/2010/main" val="39817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EC9C8B3-E8E1-40CB-957B-92695930E473}"/>
              </a:ext>
            </a:extLst>
          </p:cNvPr>
          <p:cNvSpPr>
            <a:spLocks noGrp="1"/>
          </p:cNvSpPr>
          <p:nvPr>
            <p:ph type="title"/>
          </p:nvPr>
        </p:nvSpPr>
        <p:spPr/>
        <p:txBody>
          <a:bodyPr/>
          <a:lstStyle/>
          <a:p>
            <a:r>
              <a:rPr lang="nl-NL" dirty="0"/>
              <a:t>Take home </a:t>
            </a:r>
            <a:r>
              <a:rPr lang="nl-NL" dirty="0" err="1"/>
              <a:t>messages</a:t>
            </a:r>
            <a:r>
              <a:rPr lang="nl-NL" dirty="0"/>
              <a:t> of last week</a:t>
            </a:r>
          </a:p>
        </p:txBody>
      </p:sp>
      <p:sp>
        <p:nvSpPr>
          <p:cNvPr id="3" name="Tijdelijke aanduiding voor inhoud 2">
            <a:extLst>
              <a:ext uri="{FF2B5EF4-FFF2-40B4-BE49-F238E27FC236}">
                <a16:creationId xmlns="" xmlns:a16="http://schemas.microsoft.com/office/drawing/2014/main" id="{C32BAEE9-BF34-4F76-8E1E-4DBE4F586207}"/>
              </a:ext>
            </a:extLst>
          </p:cNvPr>
          <p:cNvSpPr>
            <a:spLocks noGrp="1"/>
          </p:cNvSpPr>
          <p:nvPr>
            <p:ph idx="1"/>
          </p:nvPr>
        </p:nvSpPr>
        <p:spPr/>
        <p:txBody>
          <a:bodyPr/>
          <a:lstStyle/>
          <a:p>
            <a:r>
              <a:rPr lang="nl-NL" dirty="0"/>
              <a:t>(1) The </a:t>
            </a:r>
            <a:r>
              <a:rPr lang="nl-NL" dirty="0" err="1"/>
              <a:t>ECtHR</a:t>
            </a:r>
            <a:r>
              <a:rPr lang="nl-NL" dirty="0"/>
              <a:t> </a:t>
            </a:r>
            <a:r>
              <a:rPr lang="nl-NL" dirty="0" err="1"/>
              <a:t>places</a:t>
            </a:r>
            <a:r>
              <a:rPr lang="nl-NL" dirty="0"/>
              <a:t> large </a:t>
            </a:r>
            <a:r>
              <a:rPr lang="nl-NL" dirty="0" err="1"/>
              <a:t>emphasis</a:t>
            </a:r>
            <a:r>
              <a:rPr lang="nl-NL" dirty="0"/>
              <a:t> on </a:t>
            </a:r>
            <a:r>
              <a:rPr lang="nl-NL" dirty="0" err="1"/>
              <a:t>victimhood</a:t>
            </a:r>
            <a:r>
              <a:rPr lang="nl-NL" dirty="0"/>
              <a:t>, but </a:t>
            </a:r>
            <a:r>
              <a:rPr lang="nl-NL" dirty="0" err="1"/>
              <a:t>increasingly</a:t>
            </a:r>
            <a:r>
              <a:rPr lang="nl-NL" dirty="0"/>
              <a:t> </a:t>
            </a:r>
            <a:r>
              <a:rPr lang="nl-NL" dirty="0" err="1"/>
              <a:t>allows</a:t>
            </a:r>
            <a:r>
              <a:rPr lang="nl-NL" dirty="0"/>
              <a:t> </a:t>
            </a:r>
            <a:r>
              <a:rPr lang="nl-NL" dirty="0" err="1"/>
              <a:t>for</a:t>
            </a:r>
            <a:r>
              <a:rPr lang="nl-NL" dirty="0"/>
              <a:t> </a:t>
            </a:r>
            <a:r>
              <a:rPr lang="nl-NL" dirty="0" err="1"/>
              <a:t>exceptions</a:t>
            </a:r>
            <a:endParaRPr lang="nl-NL" dirty="0"/>
          </a:p>
          <a:p>
            <a:r>
              <a:rPr lang="nl-NL" dirty="0"/>
              <a:t>(2) </a:t>
            </a:r>
            <a:r>
              <a:rPr lang="nl-NL" dirty="0" err="1"/>
              <a:t>Material</a:t>
            </a:r>
            <a:r>
              <a:rPr lang="nl-NL" dirty="0"/>
              <a:t> scope is big – </a:t>
            </a:r>
            <a:r>
              <a:rPr lang="nl-NL" dirty="0" err="1"/>
              <a:t>really</a:t>
            </a:r>
            <a:r>
              <a:rPr lang="nl-NL" dirty="0"/>
              <a:t> big</a:t>
            </a:r>
          </a:p>
          <a:p>
            <a:endParaRPr lang="nl-NL" dirty="0"/>
          </a:p>
        </p:txBody>
      </p:sp>
    </p:spTree>
    <p:extLst>
      <p:ext uri="{BB962C8B-B14F-4D97-AF65-F5344CB8AC3E}">
        <p14:creationId xmlns:p14="http://schemas.microsoft.com/office/powerpoint/2010/main" val="189359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3634" y="531628"/>
            <a:ext cx="9954313" cy="5358256"/>
          </a:xfrm>
          <a:prstGeom prst="rect">
            <a:avLst/>
          </a:prstGeom>
        </p:spPr>
      </p:pic>
    </p:spTree>
    <p:extLst>
      <p:ext uri="{BB962C8B-B14F-4D97-AF65-F5344CB8AC3E}">
        <p14:creationId xmlns:p14="http://schemas.microsoft.com/office/powerpoint/2010/main" val="123415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54683" y="520996"/>
            <a:ext cx="9318387" cy="5828570"/>
          </a:xfrm>
          <a:prstGeom prst="rect">
            <a:avLst/>
          </a:prstGeom>
        </p:spPr>
      </p:pic>
    </p:spTree>
    <p:extLst>
      <p:ext uri="{BB962C8B-B14F-4D97-AF65-F5344CB8AC3E}">
        <p14:creationId xmlns:p14="http://schemas.microsoft.com/office/powerpoint/2010/main" val="1892965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67049" y="1414130"/>
            <a:ext cx="10954206" cy="3674100"/>
          </a:xfrm>
          <a:prstGeom prst="rect">
            <a:avLst/>
          </a:prstGeom>
        </p:spPr>
      </p:pic>
    </p:spTree>
    <p:extLst>
      <p:ext uri="{BB962C8B-B14F-4D97-AF65-F5344CB8AC3E}">
        <p14:creationId xmlns:p14="http://schemas.microsoft.com/office/powerpoint/2010/main" val="1362976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51378" y="1425982"/>
            <a:ext cx="11049502" cy="3664456"/>
          </a:xfrm>
          <a:prstGeom prst="rect">
            <a:avLst/>
          </a:prstGeom>
        </p:spPr>
      </p:pic>
    </p:spTree>
    <p:extLst>
      <p:ext uri="{BB962C8B-B14F-4D97-AF65-F5344CB8AC3E}">
        <p14:creationId xmlns:p14="http://schemas.microsoft.com/office/powerpoint/2010/main" val="194736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91917" y="1045028"/>
            <a:ext cx="11900083" cy="4497905"/>
          </a:xfrm>
          <a:prstGeom prst="rect">
            <a:avLst/>
          </a:prstGeom>
        </p:spPr>
      </p:pic>
    </p:spTree>
    <p:extLst>
      <p:ext uri="{BB962C8B-B14F-4D97-AF65-F5344CB8AC3E}">
        <p14:creationId xmlns:p14="http://schemas.microsoft.com/office/powerpoint/2010/main" val="231523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743" y="1294806"/>
            <a:ext cx="11812576" cy="3723835"/>
          </a:xfrm>
          <a:prstGeom prst="rect">
            <a:avLst/>
          </a:prstGeom>
        </p:spPr>
      </p:pic>
    </p:spTree>
    <p:extLst>
      <p:ext uri="{BB962C8B-B14F-4D97-AF65-F5344CB8AC3E}">
        <p14:creationId xmlns:p14="http://schemas.microsoft.com/office/powerpoint/2010/main" val="303684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13327" y="839972"/>
            <a:ext cx="11010836" cy="4972436"/>
          </a:xfrm>
          <a:prstGeom prst="rect">
            <a:avLst/>
          </a:prstGeom>
        </p:spPr>
      </p:pic>
    </p:spTree>
    <p:extLst>
      <p:ext uri="{BB962C8B-B14F-4D97-AF65-F5344CB8AC3E}">
        <p14:creationId xmlns:p14="http://schemas.microsoft.com/office/powerpoint/2010/main" val="287543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62566" y="925033"/>
            <a:ext cx="11115224" cy="4812543"/>
          </a:xfrm>
          <a:prstGeom prst="rect">
            <a:avLst/>
          </a:prstGeom>
        </p:spPr>
      </p:pic>
    </p:spTree>
    <p:extLst>
      <p:ext uri="{BB962C8B-B14F-4D97-AF65-F5344CB8AC3E}">
        <p14:creationId xmlns:p14="http://schemas.microsoft.com/office/powerpoint/2010/main" val="119720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27477" y="1626782"/>
            <a:ext cx="11166318" cy="3134661"/>
          </a:xfrm>
          <a:prstGeom prst="rect">
            <a:avLst/>
          </a:prstGeom>
        </p:spPr>
      </p:pic>
    </p:spTree>
    <p:extLst>
      <p:ext uri="{BB962C8B-B14F-4D97-AF65-F5344CB8AC3E}">
        <p14:creationId xmlns:p14="http://schemas.microsoft.com/office/powerpoint/2010/main" val="178010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09650" y="754912"/>
            <a:ext cx="10508689" cy="5211847"/>
          </a:xfrm>
          <a:prstGeom prst="rect">
            <a:avLst/>
          </a:prstGeom>
        </p:spPr>
      </p:pic>
    </p:spTree>
    <p:extLst>
      <p:ext uri="{BB962C8B-B14F-4D97-AF65-F5344CB8AC3E}">
        <p14:creationId xmlns:p14="http://schemas.microsoft.com/office/powerpoint/2010/main" val="6315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3FBB2E1-A5F3-40D0-8653-7FB9C5ACEEAF}"/>
              </a:ext>
            </a:extLst>
          </p:cNvPr>
          <p:cNvSpPr>
            <a:spLocks noGrp="1"/>
          </p:cNvSpPr>
          <p:nvPr>
            <p:ph type="title"/>
          </p:nvPr>
        </p:nvSpPr>
        <p:spPr/>
        <p:txBody>
          <a:bodyPr/>
          <a:lstStyle/>
          <a:p>
            <a:r>
              <a:rPr lang="nl-NL" dirty="0" err="1"/>
              <a:t>This</a:t>
            </a:r>
            <a:r>
              <a:rPr lang="nl-NL" dirty="0"/>
              <a:t> week</a:t>
            </a:r>
          </a:p>
        </p:txBody>
      </p:sp>
      <p:sp>
        <p:nvSpPr>
          <p:cNvPr id="3" name="Tijdelijke aanduiding voor inhoud 2">
            <a:extLst>
              <a:ext uri="{FF2B5EF4-FFF2-40B4-BE49-F238E27FC236}">
                <a16:creationId xmlns="" xmlns:a16="http://schemas.microsoft.com/office/drawing/2014/main" id="{7DA9524E-D61F-4821-B675-8DEA0F1025CD}"/>
              </a:ext>
            </a:extLst>
          </p:cNvPr>
          <p:cNvSpPr>
            <a:spLocks noGrp="1"/>
          </p:cNvSpPr>
          <p:nvPr>
            <p:ph idx="1"/>
          </p:nvPr>
        </p:nvSpPr>
        <p:spPr/>
        <p:txBody>
          <a:bodyPr/>
          <a:lstStyle/>
          <a:p>
            <a:r>
              <a:rPr lang="nl-NL" dirty="0"/>
              <a:t>Statistical analysis</a:t>
            </a:r>
          </a:p>
          <a:p>
            <a:r>
              <a:rPr lang="nl-NL" dirty="0"/>
              <a:t>Three step test in </a:t>
            </a:r>
            <a:r>
              <a:rPr lang="nl-NL" dirty="0" err="1"/>
              <a:t>Article</a:t>
            </a:r>
            <a:r>
              <a:rPr lang="nl-NL" dirty="0"/>
              <a:t> 8 ECHR</a:t>
            </a:r>
          </a:p>
          <a:p>
            <a:r>
              <a:rPr lang="nl-NL" dirty="0" err="1"/>
              <a:t>Article</a:t>
            </a:r>
            <a:r>
              <a:rPr lang="nl-NL" dirty="0"/>
              <a:t> 8 ECHR is a </a:t>
            </a:r>
            <a:r>
              <a:rPr lang="nl-NL" dirty="0" err="1"/>
              <a:t>so</a:t>
            </a:r>
            <a:r>
              <a:rPr lang="nl-NL" dirty="0"/>
              <a:t> </a:t>
            </a:r>
            <a:r>
              <a:rPr lang="nl-NL" dirty="0" err="1"/>
              <a:t>called</a:t>
            </a:r>
            <a:r>
              <a:rPr lang="nl-NL" dirty="0"/>
              <a:t> </a:t>
            </a:r>
            <a:r>
              <a:rPr lang="nl-NL" dirty="0" err="1"/>
              <a:t>qualified</a:t>
            </a:r>
            <a:r>
              <a:rPr lang="nl-NL" dirty="0"/>
              <a:t> right</a:t>
            </a:r>
          </a:p>
          <a:p>
            <a:r>
              <a:rPr lang="nl-NL" dirty="0"/>
              <a:t>1 criterium is </a:t>
            </a:r>
            <a:r>
              <a:rPr lang="nl-NL" dirty="0" err="1"/>
              <a:t>prescribed</a:t>
            </a:r>
            <a:r>
              <a:rPr lang="nl-NL" dirty="0"/>
              <a:t> </a:t>
            </a:r>
            <a:r>
              <a:rPr lang="nl-NL" dirty="0" err="1"/>
              <a:t>by</a:t>
            </a:r>
            <a:r>
              <a:rPr lang="nl-NL" dirty="0"/>
              <a:t> </a:t>
            </a:r>
            <a:r>
              <a:rPr lang="nl-NL" dirty="0" err="1"/>
              <a:t>law</a:t>
            </a:r>
            <a:endParaRPr lang="nl-NL" dirty="0"/>
          </a:p>
        </p:txBody>
      </p:sp>
    </p:spTree>
    <p:extLst>
      <p:ext uri="{BB962C8B-B14F-4D97-AF65-F5344CB8AC3E}">
        <p14:creationId xmlns:p14="http://schemas.microsoft.com/office/powerpoint/2010/main" val="4220653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57583" y="983848"/>
            <a:ext cx="11087359" cy="4699783"/>
          </a:xfrm>
          <a:prstGeom prst="rect">
            <a:avLst/>
          </a:prstGeom>
        </p:spPr>
      </p:pic>
    </p:spTree>
    <p:extLst>
      <p:ext uri="{BB962C8B-B14F-4D97-AF65-F5344CB8AC3E}">
        <p14:creationId xmlns:p14="http://schemas.microsoft.com/office/powerpoint/2010/main" val="295516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40443" y="833377"/>
            <a:ext cx="10986965" cy="5167161"/>
          </a:xfrm>
          <a:prstGeom prst="rect">
            <a:avLst/>
          </a:prstGeom>
        </p:spPr>
      </p:pic>
    </p:spTree>
    <p:extLst>
      <p:ext uri="{BB962C8B-B14F-4D97-AF65-F5344CB8AC3E}">
        <p14:creationId xmlns:p14="http://schemas.microsoft.com/office/powerpoint/2010/main" val="325558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005804" y="740780"/>
            <a:ext cx="10372661" cy="5470907"/>
          </a:xfrm>
          <a:prstGeom prst="rect">
            <a:avLst/>
          </a:prstGeom>
        </p:spPr>
      </p:pic>
    </p:spTree>
    <p:extLst>
      <p:ext uri="{BB962C8B-B14F-4D97-AF65-F5344CB8AC3E}">
        <p14:creationId xmlns:p14="http://schemas.microsoft.com/office/powerpoint/2010/main" val="281899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0234" y="763930"/>
            <a:ext cx="9463387" cy="5250988"/>
          </a:xfrm>
          <a:prstGeom prst="rect">
            <a:avLst/>
          </a:prstGeom>
        </p:spPr>
      </p:pic>
    </p:spTree>
    <p:extLst>
      <p:ext uri="{BB962C8B-B14F-4D97-AF65-F5344CB8AC3E}">
        <p14:creationId xmlns:p14="http://schemas.microsoft.com/office/powerpoint/2010/main" val="3472760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92375" y="891251"/>
            <a:ext cx="10650938" cy="5023501"/>
          </a:xfrm>
          <a:prstGeom prst="rect">
            <a:avLst/>
          </a:prstGeom>
        </p:spPr>
      </p:pic>
    </p:spTree>
    <p:extLst>
      <p:ext uri="{BB962C8B-B14F-4D97-AF65-F5344CB8AC3E}">
        <p14:creationId xmlns:p14="http://schemas.microsoft.com/office/powerpoint/2010/main" val="4177878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495151" y="1006998"/>
            <a:ext cx="10754877" cy="4755720"/>
          </a:xfrm>
          <a:prstGeom prst="rect">
            <a:avLst/>
          </a:prstGeom>
        </p:spPr>
      </p:pic>
    </p:spTree>
    <p:extLst>
      <p:ext uri="{BB962C8B-B14F-4D97-AF65-F5344CB8AC3E}">
        <p14:creationId xmlns:p14="http://schemas.microsoft.com/office/powerpoint/2010/main" val="2167827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32046" y="2430683"/>
            <a:ext cx="10727907" cy="2671055"/>
          </a:xfrm>
          <a:prstGeom prst="rect">
            <a:avLst/>
          </a:prstGeom>
        </p:spPr>
      </p:pic>
    </p:spTree>
    <p:extLst>
      <p:ext uri="{BB962C8B-B14F-4D97-AF65-F5344CB8AC3E}">
        <p14:creationId xmlns:p14="http://schemas.microsoft.com/office/powerpoint/2010/main" val="3232209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0" y="1876726"/>
            <a:ext cx="12331124" cy="2829425"/>
          </a:xfrm>
          <a:prstGeom prst="rect">
            <a:avLst/>
          </a:prstGeom>
        </p:spPr>
      </p:pic>
    </p:spTree>
    <p:extLst>
      <p:ext uri="{BB962C8B-B14F-4D97-AF65-F5344CB8AC3E}">
        <p14:creationId xmlns:p14="http://schemas.microsoft.com/office/powerpoint/2010/main" val="1642665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58844" y="1238490"/>
            <a:ext cx="11368220" cy="4112863"/>
          </a:xfrm>
          <a:prstGeom prst="rect">
            <a:avLst/>
          </a:prstGeom>
        </p:spPr>
      </p:pic>
    </p:spTree>
    <p:extLst>
      <p:ext uri="{BB962C8B-B14F-4D97-AF65-F5344CB8AC3E}">
        <p14:creationId xmlns:p14="http://schemas.microsoft.com/office/powerpoint/2010/main" val="103985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35666" y="1386400"/>
            <a:ext cx="11458937" cy="4044711"/>
          </a:xfrm>
          <a:prstGeom prst="rect">
            <a:avLst/>
          </a:prstGeom>
        </p:spPr>
      </p:pic>
    </p:spTree>
    <p:extLst>
      <p:ext uri="{BB962C8B-B14F-4D97-AF65-F5344CB8AC3E}">
        <p14:creationId xmlns:p14="http://schemas.microsoft.com/office/powerpoint/2010/main" val="273594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04364" y="552891"/>
            <a:ext cx="10464849" cy="5146159"/>
          </a:xfrm>
          <a:prstGeom prst="rect">
            <a:avLst/>
          </a:prstGeom>
        </p:spPr>
      </p:pic>
    </p:spTree>
    <p:extLst>
      <p:ext uri="{BB962C8B-B14F-4D97-AF65-F5344CB8AC3E}">
        <p14:creationId xmlns:p14="http://schemas.microsoft.com/office/powerpoint/2010/main" val="1420543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40716" y="1088021"/>
            <a:ext cx="10568971" cy="4565464"/>
          </a:xfrm>
          <a:prstGeom prst="rect">
            <a:avLst/>
          </a:prstGeom>
        </p:spPr>
      </p:pic>
    </p:spTree>
    <p:extLst>
      <p:ext uri="{BB962C8B-B14F-4D97-AF65-F5344CB8AC3E}">
        <p14:creationId xmlns:p14="http://schemas.microsoft.com/office/powerpoint/2010/main" val="4066618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66328" y="775504"/>
            <a:ext cx="10674854" cy="4824684"/>
          </a:xfrm>
          <a:prstGeom prst="rect">
            <a:avLst/>
          </a:prstGeom>
        </p:spPr>
      </p:pic>
    </p:spTree>
    <p:extLst>
      <p:ext uri="{BB962C8B-B14F-4D97-AF65-F5344CB8AC3E}">
        <p14:creationId xmlns:p14="http://schemas.microsoft.com/office/powerpoint/2010/main" val="1769203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46476" y="983848"/>
            <a:ext cx="10781687" cy="4914267"/>
          </a:xfrm>
          <a:prstGeom prst="rect">
            <a:avLst/>
          </a:prstGeom>
        </p:spPr>
      </p:pic>
    </p:spTree>
    <p:extLst>
      <p:ext uri="{BB962C8B-B14F-4D97-AF65-F5344CB8AC3E}">
        <p14:creationId xmlns:p14="http://schemas.microsoft.com/office/powerpoint/2010/main" val="2691538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6566" y="925975"/>
            <a:ext cx="10337512" cy="5326302"/>
          </a:xfrm>
          <a:prstGeom prst="rect">
            <a:avLst/>
          </a:prstGeom>
        </p:spPr>
      </p:pic>
    </p:spTree>
    <p:extLst>
      <p:ext uri="{BB962C8B-B14F-4D97-AF65-F5344CB8AC3E}">
        <p14:creationId xmlns:p14="http://schemas.microsoft.com/office/powerpoint/2010/main" val="3396486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AE8F83F-2CCB-4153-ACFD-16A61B985D15}"/>
              </a:ext>
            </a:extLst>
          </p:cNvPr>
          <p:cNvSpPr>
            <a:spLocks noGrp="1"/>
          </p:cNvSpPr>
          <p:nvPr>
            <p:ph type="title"/>
          </p:nvPr>
        </p:nvSpPr>
        <p:spPr/>
        <p:txBody>
          <a:bodyPr/>
          <a:lstStyle/>
          <a:p>
            <a:r>
              <a:rPr lang="nl-NL" dirty="0"/>
              <a:t>Break</a:t>
            </a:r>
          </a:p>
        </p:txBody>
      </p:sp>
      <p:pic>
        <p:nvPicPr>
          <p:cNvPr id="5" name="Tijdelijke aanduiding voor inhoud 4">
            <a:extLst>
              <a:ext uri="{FF2B5EF4-FFF2-40B4-BE49-F238E27FC236}">
                <a16:creationId xmlns="" xmlns:a16="http://schemas.microsoft.com/office/drawing/2014/main" id="{6F614591-9682-4229-84AE-1010A2082F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8484" y="1690688"/>
            <a:ext cx="5095031" cy="4217004"/>
          </a:xfrm>
        </p:spPr>
      </p:pic>
    </p:spTree>
    <p:extLst>
      <p:ext uri="{BB962C8B-B14F-4D97-AF65-F5344CB8AC3E}">
        <p14:creationId xmlns:p14="http://schemas.microsoft.com/office/powerpoint/2010/main" val="1719785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40C76E1-8220-4306-895E-37B88284FB2F}"/>
              </a:ext>
            </a:extLst>
          </p:cNvPr>
          <p:cNvSpPr>
            <a:spLocks noGrp="1"/>
          </p:cNvSpPr>
          <p:nvPr>
            <p:ph type="title"/>
          </p:nvPr>
        </p:nvSpPr>
        <p:spPr/>
        <p:txBody>
          <a:bodyPr/>
          <a:lstStyle/>
          <a:p>
            <a:r>
              <a:rPr lang="nl-NL" dirty="0"/>
              <a:t>Quasi absolute </a:t>
            </a:r>
            <a:r>
              <a:rPr lang="nl-NL" dirty="0" err="1"/>
              <a:t>rights</a:t>
            </a:r>
            <a:endParaRPr lang="nl-NL" dirty="0"/>
          </a:p>
        </p:txBody>
      </p:sp>
      <p:sp>
        <p:nvSpPr>
          <p:cNvPr id="3" name="Tijdelijke aanduiding voor inhoud 2">
            <a:extLst>
              <a:ext uri="{FF2B5EF4-FFF2-40B4-BE49-F238E27FC236}">
                <a16:creationId xmlns="" xmlns:a16="http://schemas.microsoft.com/office/drawing/2014/main" id="{0AFC63E8-16DE-44F3-9734-7F98990D7EC4}"/>
              </a:ext>
            </a:extLst>
          </p:cNvPr>
          <p:cNvSpPr>
            <a:spLocks noGrp="1"/>
          </p:cNvSpPr>
          <p:nvPr>
            <p:ph idx="1"/>
          </p:nvPr>
        </p:nvSpPr>
        <p:spPr/>
        <p:txBody>
          <a:bodyPr>
            <a:normAutofit fontScale="70000" lnSpcReduction="20000"/>
          </a:bodyPr>
          <a:lstStyle/>
          <a:p>
            <a:r>
              <a:rPr lang="en-US" dirty="0"/>
              <a:t>ARTICLE 3 Prohibition of torture No one shall be subjected to torture or to inhuman or degrading treatment or punishment.</a:t>
            </a:r>
          </a:p>
          <a:p>
            <a:r>
              <a:rPr lang="en-US" dirty="0"/>
              <a:t>ARTICLE 4 Prohibition of slavery and forced </a:t>
            </a:r>
            <a:r>
              <a:rPr lang="en-US" dirty="0" err="1"/>
              <a:t>labour</a:t>
            </a:r>
            <a:r>
              <a:rPr lang="en-US" dirty="0"/>
              <a:t> 1. No one shall be held in slavery or servitude. </a:t>
            </a:r>
          </a:p>
          <a:p>
            <a:r>
              <a:rPr lang="en-US" dirty="0"/>
              <a:t>ARTICLE 7 No punishment without law </a:t>
            </a:r>
          </a:p>
          <a:p>
            <a:r>
              <a:rPr lang="en-US" dirty="0"/>
              <a:t>ARTICLE 15 Derogation in time of emergency </a:t>
            </a:r>
            <a:br>
              <a:rPr lang="en-US" dirty="0"/>
            </a:br>
            <a:r>
              <a:rPr lang="en-US" dirty="0"/>
              <a:t>1. In time of war or other public emergency threatening the life of the nation any High Contracting Party may take measures derogating from its obligations under this Convention to the extent strictly required by the exigencies of the situation, provided that such measures are not inconsistent with its other obligations under international law. </a:t>
            </a:r>
          </a:p>
          <a:p>
            <a:r>
              <a:rPr lang="en-US" dirty="0"/>
              <a:t>2. No derogation from Article 2, except in respect of deaths resulting from lawful acts of war, or from Articles 3, 4  (paragraph 1) and 7 shall be made under this provision. </a:t>
            </a:r>
          </a:p>
          <a:p>
            <a:r>
              <a:rPr lang="en-US" dirty="0"/>
              <a:t>3. Any High Contracting Party availing itself of this right of derogation shall keep the Secretary General of the Council of Europe fully informed of the measures which it has taken and the reasons therefor. It shall also inform the Secretary General of the Council of Europe when such measures have ceased to operate and the provisions of the Convention are again being fully executed.</a:t>
            </a:r>
          </a:p>
        </p:txBody>
      </p:sp>
    </p:spTree>
    <p:extLst>
      <p:ext uri="{BB962C8B-B14F-4D97-AF65-F5344CB8AC3E}">
        <p14:creationId xmlns:p14="http://schemas.microsoft.com/office/powerpoint/2010/main" val="3927823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38CA4B3-76AD-44A9-9FA3-0FB2308B7F94}"/>
              </a:ext>
            </a:extLst>
          </p:cNvPr>
          <p:cNvSpPr>
            <a:spLocks noGrp="1"/>
          </p:cNvSpPr>
          <p:nvPr>
            <p:ph type="title"/>
          </p:nvPr>
        </p:nvSpPr>
        <p:spPr/>
        <p:txBody>
          <a:bodyPr/>
          <a:lstStyle/>
          <a:p>
            <a:r>
              <a:rPr lang="nl-NL" dirty="0" err="1" smtClean="0"/>
              <a:t>Articles</a:t>
            </a:r>
            <a:r>
              <a:rPr lang="nl-NL" dirty="0" smtClean="0"/>
              <a:t> </a:t>
            </a:r>
            <a:r>
              <a:rPr lang="nl-NL" dirty="0"/>
              <a:t>17 </a:t>
            </a:r>
            <a:r>
              <a:rPr lang="nl-NL" dirty="0" err="1"/>
              <a:t>and</a:t>
            </a:r>
            <a:r>
              <a:rPr lang="nl-NL" dirty="0"/>
              <a:t> </a:t>
            </a:r>
            <a:r>
              <a:rPr lang="nl-NL" dirty="0" smtClean="0"/>
              <a:t>18 </a:t>
            </a:r>
            <a:r>
              <a:rPr lang="nl-NL" dirty="0" err="1" smtClean="0"/>
              <a:t>always</a:t>
            </a:r>
            <a:r>
              <a:rPr lang="nl-NL" dirty="0" smtClean="0"/>
              <a:t> </a:t>
            </a:r>
            <a:r>
              <a:rPr lang="nl-NL" dirty="0" err="1" smtClean="0"/>
              <a:t>apply</a:t>
            </a:r>
            <a:endParaRPr lang="nl-NL" dirty="0"/>
          </a:p>
        </p:txBody>
      </p:sp>
      <p:sp>
        <p:nvSpPr>
          <p:cNvPr id="3" name="Tijdelijke aanduiding voor inhoud 2">
            <a:extLst>
              <a:ext uri="{FF2B5EF4-FFF2-40B4-BE49-F238E27FC236}">
                <a16:creationId xmlns="" xmlns:a16="http://schemas.microsoft.com/office/drawing/2014/main" id="{4D08A0C3-0FBB-4032-BF1F-5CA84926475E}"/>
              </a:ext>
            </a:extLst>
          </p:cNvPr>
          <p:cNvSpPr>
            <a:spLocks noGrp="1"/>
          </p:cNvSpPr>
          <p:nvPr>
            <p:ph idx="1"/>
          </p:nvPr>
        </p:nvSpPr>
        <p:spPr/>
        <p:txBody>
          <a:bodyPr>
            <a:normAutofit/>
          </a:bodyPr>
          <a:lstStyle/>
          <a:p>
            <a:r>
              <a:rPr lang="nl-NL" b="1" dirty="0"/>
              <a:t>ARTICLE 17 </a:t>
            </a:r>
            <a:r>
              <a:rPr lang="en-US" b="1" dirty="0"/>
              <a:t>Prohibition of abuse of rights </a:t>
            </a:r>
            <a:endParaRPr lang="en-US" dirty="0"/>
          </a:p>
          <a:p>
            <a:r>
              <a:rPr lang="en-US" dirty="0"/>
              <a:t>Nothing in this Convention may be interpreted as implying for any State, group or person any right to engage in any activity or perform any act aimed at the destruction of any of the rights and freedoms set forth herein or at their limitation to a greater extent than is provided for in the Convention. </a:t>
            </a:r>
          </a:p>
          <a:p>
            <a:r>
              <a:rPr lang="nl-NL" b="1" dirty="0"/>
              <a:t>ARTICLE 18 </a:t>
            </a:r>
            <a:r>
              <a:rPr lang="en-US" b="1" dirty="0"/>
              <a:t>Limitation on use of restrictions on rights </a:t>
            </a:r>
            <a:endParaRPr lang="en-US" dirty="0"/>
          </a:p>
          <a:p>
            <a:r>
              <a:rPr lang="en-US" dirty="0"/>
              <a:t>The restrictions permitted under this Convention to the said rights and freedoms shall not be applied for any purpose other than those for which they have been prescribed. </a:t>
            </a:r>
            <a:endParaRPr lang="nl-NL" dirty="0"/>
          </a:p>
        </p:txBody>
      </p:sp>
    </p:spTree>
    <p:extLst>
      <p:ext uri="{BB962C8B-B14F-4D97-AF65-F5344CB8AC3E}">
        <p14:creationId xmlns:p14="http://schemas.microsoft.com/office/powerpoint/2010/main" val="627058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BA65ED8-5E38-4803-8B9C-199726BEFB6F}"/>
              </a:ext>
            </a:extLst>
          </p:cNvPr>
          <p:cNvSpPr>
            <a:spLocks noGrp="1"/>
          </p:cNvSpPr>
          <p:nvPr>
            <p:ph type="title"/>
          </p:nvPr>
        </p:nvSpPr>
        <p:spPr/>
        <p:txBody>
          <a:bodyPr/>
          <a:lstStyle/>
          <a:p>
            <a:r>
              <a:rPr lang="nl-NL" dirty="0" err="1"/>
              <a:t>Rights</a:t>
            </a:r>
            <a:r>
              <a:rPr lang="nl-NL" dirty="0"/>
              <a:t> </a:t>
            </a:r>
            <a:r>
              <a:rPr lang="nl-NL" dirty="0" err="1"/>
              <a:t>that</a:t>
            </a:r>
            <a:r>
              <a:rPr lang="nl-NL" dirty="0"/>
              <a:t> </a:t>
            </a:r>
            <a:r>
              <a:rPr lang="nl-NL" dirty="0" err="1"/>
              <a:t>can</a:t>
            </a:r>
            <a:r>
              <a:rPr lang="nl-NL" dirty="0"/>
              <a:t> </a:t>
            </a:r>
            <a:r>
              <a:rPr lang="nl-NL" dirty="0" err="1"/>
              <a:t>be</a:t>
            </a:r>
            <a:r>
              <a:rPr lang="nl-NL" dirty="0"/>
              <a:t> </a:t>
            </a:r>
            <a:r>
              <a:rPr lang="nl-NL" dirty="0" err="1"/>
              <a:t>limmited</a:t>
            </a:r>
            <a:r>
              <a:rPr lang="nl-NL" dirty="0"/>
              <a:t> </a:t>
            </a:r>
            <a:r>
              <a:rPr lang="nl-NL" dirty="0" err="1"/>
              <a:t>only</a:t>
            </a:r>
            <a:r>
              <a:rPr lang="nl-NL" dirty="0"/>
              <a:t> in state of </a:t>
            </a:r>
            <a:r>
              <a:rPr lang="nl-NL" dirty="0" err="1"/>
              <a:t>emergency</a:t>
            </a:r>
            <a:endParaRPr lang="nl-NL" dirty="0"/>
          </a:p>
        </p:txBody>
      </p:sp>
      <p:sp>
        <p:nvSpPr>
          <p:cNvPr id="3" name="Tijdelijke aanduiding voor inhoud 2">
            <a:extLst>
              <a:ext uri="{FF2B5EF4-FFF2-40B4-BE49-F238E27FC236}">
                <a16:creationId xmlns="" xmlns:a16="http://schemas.microsoft.com/office/drawing/2014/main" id="{A08EBF86-8931-46BC-8EFC-5B1BC287FB9F}"/>
              </a:ext>
            </a:extLst>
          </p:cNvPr>
          <p:cNvSpPr>
            <a:spLocks noGrp="1"/>
          </p:cNvSpPr>
          <p:nvPr>
            <p:ph idx="1"/>
          </p:nvPr>
        </p:nvSpPr>
        <p:spPr/>
        <p:txBody>
          <a:bodyPr/>
          <a:lstStyle/>
          <a:p>
            <a:r>
              <a:rPr lang="en-US" dirty="0"/>
              <a:t>For example: </a:t>
            </a:r>
          </a:p>
          <a:p>
            <a:r>
              <a:rPr lang="en-US" dirty="0"/>
              <a:t>ARTICLE 4 Prohibition of slavery and forced </a:t>
            </a:r>
            <a:r>
              <a:rPr lang="en-US" dirty="0" err="1"/>
              <a:t>labour</a:t>
            </a:r>
            <a:r>
              <a:rPr lang="en-US" dirty="0"/>
              <a:t> </a:t>
            </a:r>
          </a:p>
          <a:p>
            <a:r>
              <a:rPr lang="en-US" dirty="0"/>
              <a:t>2. No one shall be required to perform forced or compulsory </a:t>
            </a:r>
            <a:r>
              <a:rPr lang="en-US" dirty="0" err="1"/>
              <a:t>labour</a:t>
            </a:r>
            <a:r>
              <a:rPr lang="en-US" dirty="0"/>
              <a:t>. </a:t>
            </a:r>
            <a:endParaRPr lang="nl-NL" dirty="0"/>
          </a:p>
        </p:txBody>
      </p:sp>
    </p:spTree>
    <p:extLst>
      <p:ext uri="{BB962C8B-B14F-4D97-AF65-F5344CB8AC3E}">
        <p14:creationId xmlns:p14="http://schemas.microsoft.com/office/powerpoint/2010/main" val="2308892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E865E38-E549-48DB-93E1-7A78264A078F}"/>
              </a:ext>
            </a:extLst>
          </p:cNvPr>
          <p:cNvSpPr>
            <a:spLocks noGrp="1"/>
          </p:cNvSpPr>
          <p:nvPr>
            <p:ph type="title"/>
          </p:nvPr>
        </p:nvSpPr>
        <p:spPr/>
        <p:txBody>
          <a:bodyPr/>
          <a:lstStyle/>
          <a:p>
            <a:r>
              <a:rPr lang="nl-NL" dirty="0" err="1"/>
              <a:t>Rights</a:t>
            </a:r>
            <a:r>
              <a:rPr lang="nl-NL" dirty="0"/>
              <a:t> </a:t>
            </a:r>
            <a:r>
              <a:rPr lang="nl-NL" dirty="0" err="1"/>
              <a:t>that</a:t>
            </a:r>
            <a:r>
              <a:rPr lang="nl-NL" dirty="0"/>
              <a:t> have </a:t>
            </a:r>
            <a:r>
              <a:rPr lang="nl-NL" dirty="0" err="1"/>
              <a:t>intrinsic</a:t>
            </a:r>
            <a:r>
              <a:rPr lang="nl-NL" dirty="0"/>
              <a:t> </a:t>
            </a:r>
            <a:r>
              <a:rPr lang="nl-NL" dirty="0" err="1"/>
              <a:t>limmits</a:t>
            </a:r>
            <a:endParaRPr lang="nl-NL" dirty="0"/>
          </a:p>
        </p:txBody>
      </p:sp>
      <p:sp>
        <p:nvSpPr>
          <p:cNvPr id="3" name="Tijdelijke aanduiding voor inhoud 2">
            <a:extLst>
              <a:ext uri="{FF2B5EF4-FFF2-40B4-BE49-F238E27FC236}">
                <a16:creationId xmlns="" xmlns:a16="http://schemas.microsoft.com/office/drawing/2014/main" id="{76A0A889-37C3-456B-B56A-5668B6F8AEC9}"/>
              </a:ext>
            </a:extLst>
          </p:cNvPr>
          <p:cNvSpPr>
            <a:spLocks noGrp="1"/>
          </p:cNvSpPr>
          <p:nvPr>
            <p:ph idx="1"/>
          </p:nvPr>
        </p:nvSpPr>
        <p:spPr/>
        <p:txBody>
          <a:bodyPr>
            <a:normAutofit fontScale="85000" lnSpcReduction="20000"/>
          </a:bodyPr>
          <a:lstStyle/>
          <a:p>
            <a:r>
              <a:rPr lang="en-US" dirty="0"/>
              <a:t>Examples</a:t>
            </a:r>
          </a:p>
          <a:p>
            <a:r>
              <a:rPr lang="en-US" dirty="0"/>
              <a:t>ARTICLE 2 Right to life </a:t>
            </a:r>
          </a:p>
          <a:p>
            <a:r>
              <a:rPr lang="en-US" dirty="0"/>
              <a:t>1. Everyone’s right to life shall be protected by law. No one shall be deprived of his life intentionally save in the execution of a sentence of a court following his conviction of a crime for which this penalty is provided by law. </a:t>
            </a:r>
          </a:p>
          <a:p>
            <a:r>
              <a:rPr lang="en-US" dirty="0"/>
              <a:t>2. Deprivation of life shall not be regarded as inflicted in contravention of this Article when it results from the use of force which is no more than absolutely necessary: (a) in </a:t>
            </a:r>
            <a:r>
              <a:rPr lang="en-US" dirty="0" err="1"/>
              <a:t>defence</a:t>
            </a:r>
            <a:r>
              <a:rPr lang="en-US" dirty="0"/>
              <a:t> of any person from unlawful violence; (b) in order to effect a lawful arrest or to prevent the escape of a person lawfully detained; (c) in action lawfully taken for the purpose of quelling a riot or insurrection.</a:t>
            </a:r>
          </a:p>
          <a:p>
            <a:r>
              <a:rPr lang="en-US" dirty="0"/>
              <a:t>ARTICLE 12 Right to marry </a:t>
            </a:r>
            <a:br>
              <a:rPr lang="en-US" dirty="0"/>
            </a:br>
            <a:r>
              <a:rPr lang="en-US" dirty="0"/>
              <a:t>Men and women of marriageable age have the right to marry and to found a family, according to the national laws governing the exercise of this right.</a:t>
            </a:r>
          </a:p>
          <a:p>
            <a:endParaRPr lang="en-US" dirty="0"/>
          </a:p>
          <a:p>
            <a:endParaRPr lang="nl-NL" dirty="0"/>
          </a:p>
        </p:txBody>
      </p:sp>
    </p:spTree>
    <p:extLst>
      <p:ext uri="{BB962C8B-B14F-4D97-AF65-F5344CB8AC3E}">
        <p14:creationId xmlns:p14="http://schemas.microsoft.com/office/powerpoint/2010/main" val="2229971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D9C9038-DABA-40C3-961E-9E13A6C19AC8}"/>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 xmlns:a16="http://schemas.microsoft.com/office/drawing/2014/main" id="{13A34EB8-F41E-4CE5-9D9C-2A5D6C733B11}"/>
              </a:ext>
            </a:extLst>
          </p:cNvPr>
          <p:cNvSpPr>
            <a:spLocks noGrp="1"/>
          </p:cNvSpPr>
          <p:nvPr>
            <p:ph idx="1"/>
          </p:nvPr>
        </p:nvSpPr>
        <p:spPr/>
        <p:txBody>
          <a:bodyPr/>
          <a:lstStyle/>
          <a:p>
            <a:r>
              <a:rPr lang="en-US" dirty="0"/>
              <a:t>ARTICLE 8 Right to respect for private and family life </a:t>
            </a:r>
            <a:br>
              <a:rPr lang="en-US" dirty="0"/>
            </a:br>
            <a:r>
              <a:rPr lang="en-US" dirty="0"/>
              <a:t>1. Everyone has the right to respect for his private and family life, his home and his correspondence. </a:t>
            </a:r>
            <a:br>
              <a:rPr lang="en-US" dirty="0"/>
            </a:br>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p>
          <a:p>
            <a:endParaRPr lang="nl-NL" dirty="0"/>
          </a:p>
        </p:txBody>
      </p:sp>
    </p:spTree>
    <p:extLst>
      <p:ext uri="{BB962C8B-B14F-4D97-AF65-F5344CB8AC3E}">
        <p14:creationId xmlns:p14="http://schemas.microsoft.com/office/powerpoint/2010/main" val="126645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92973" y="467834"/>
            <a:ext cx="10954511" cy="5390706"/>
          </a:xfrm>
          <a:prstGeom prst="rect">
            <a:avLst/>
          </a:prstGeom>
        </p:spPr>
      </p:pic>
    </p:spTree>
    <p:extLst>
      <p:ext uri="{BB962C8B-B14F-4D97-AF65-F5344CB8AC3E}">
        <p14:creationId xmlns:p14="http://schemas.microsoft.com/office/powerpoint/2010/main" val="4280303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17DBC06-F04D-483A-995C-EDED80950661}"/>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 xmlns:a16="http://schemas.microsoft.com/office/drawing/2014/main" id="{6F5EAB36-CF30-4D53-AAAD-273A6F26D56B}"/>
              </a:ext>
            </a:extLst>
          </p:cNvPr>
          <p:cNvSpPr>
            <a:spLocks noGrp="1"/>
          </p:cNvSpPr>
          <p:nvPr>
            <p:ph idx="1"/>
          </p:nvPr>
        </p:nvSpPr>
        <p:spPr/>
        <p:txBody>
          <a:bodyPr/>
          <a:lstStyle/>
          <a:p>
            <a:r>
              <a:rPr lang="en-US" dirty="0"/>
              <a:t>ARTICLE 9 Freedom of thought, conscience and religion </a:t>
            </a:r>
            <a:br>
              <a:rPr lang="en-US" dirty="0"/>
            </a:br>
            <a:r>
              <a:rPr lang="en-US" dirty="0"/>
              <a:t>1. Everyone has the right to freedom of thought, conscience and religion; this right includes freedom to change his religion or belief and freedom, either alone or in community with others and in public or private, to manifest his religion or belief, in worship, teaching, practice and observance. </a:t>
            </a:r>
            <a:br>
              <a:rPr lang="en-US" dirty="0"/>
            </a:br>
            <a:r>
              <a:rPr lang="en-US" dirty="0"/>
              <a:t>2. Freedom to manifest one’s religion or beliefs shall be subject only to such limitations as are prescribed by law and are necessary in a democratic society in the interests of public safety, for the protection of public order, health or morals, or for the protection of the rights and freedoms of others.</a:t>
            </a:r>
          </a:p>
          <a:p>
            <a:endParaRPr lang="nl-NL" dirty="0"/>
          </a:p>
        </p:txBody>
      </p:sp>
    </p:spTree>
    <p:extLst>
      <p:ext uri="{BB962C8B-B14F-4D97-AF65-F5344CB8AC3E}">
        <p14:creationId xmlns:p14="http://schemas.microsoft.com/office/powerpoint/2010/main" val="731175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B39971-CB14-4CF9-B9A5-BD884DD1476A}"/>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 xmlns:a16="http://schemas.microsoft.com/office/drawing/2014/main" id="{67631A22-ECB6-4188-8D5C-70C5E24179BF}"/>
              </a:ext>
            </a:extLst>
          </p:cNvPr>
          <p:cNvSpPr>
            <a:spLocks noGrp="1"/>
          </p:cNvSpPr>
          <p:nvPr>
            <p:ph idx="1"/>
          </p:nvPr>
        </p:nvSpPr>
        <p:spPr/>
        <p:txBody>
          <a:bodyPr>
            <a:normAutofit fontScale="92500" lnSpcReduction="20000"/>
          </a:bodyPr>
          <a:lstStyle/>
          <a:p>
            <a:r>
              <a:rPr lang="en-US" dirty="0"/>
              <a:t>ARTICLE 10 Freedom of expression </a:t>
            </a:r>
            <a:br>
              <a:rPr lang="en-US" dirty="0"/>
            </a:br>
            <a:r>
              <a:rPr lang="en-US" dirty="0"/>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br>
              <a:rPr lang="en-US" dirty="0"/>
            </a:br>
            <a:r>
              <a:rPr lang="en-US" dirty="0"/>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p>
          <a:p>
            <a:endParaRPr lang="nl-NL" dirty="0"/>
          </a:p>
        </p:txBody>
      </p:sp>
    </p:spTree>
    <p:extLst>
      <p:ext uri="{BB962C8B-B14F-4D97-AF65-F5344CB8AC3E}">
        <p14:creationId xmlns:p14="http://schemas.microsoft.com/office/powerpoint/2010/main" val="634939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C0EC595-3365-49BD-96FC-AFF927D1612E}"/>
              </a:ext>
            </a:extLst>
          </p:cNvPr>
          <p:cNvSpPr>
            <a:spLocks noGrp="1"/>
          </p:cNvSpPr>
          <p:nvPr>
            <p:ph type="title"/>
          </p:nvPr>
        </p:nvSpPr>
        <p:spPr/>
        <p:txBody>
          <a:bodyPr/>
          <a:lstStyle/>
          <a:p>
            <a:r>
              <a:rPr lang="nl-NL" dirty="0" err="1"/>
              <a:t>Articles</a:t>
            </a:r>
            <a:r>
              <a:rPr lang="nl-NL" dirty="0"/>
              <a:t> </a:t>
            </a:r>
            <a:r>
              <a:rPr lang="nl-NL" dirty="0" err="1"/>
              <a:t>with</a:t>
            </a:r>
            <a:r>
              <a:rPr lang="nl-NL" dirty="0"/>
              <a:t> </a:t>
            </a:r>
            <a:r>
              <a:rPr lang="nl-NL" dirty="0" err="1"/>
              <a:t>an</a:t>
            </a:r>
            <a:r>
              <a:rPr lang="nl-NL" dirty="0"/>
              <a:t> explicit </a:t>
            </a:r>
            <a:r>
              <a:rPr lang="nl-NL" dirty="0" err="1"/>
              <a:t>limmitation</a:t>
            </a:r>
            <a:r>
              <a:rPr lang="nl-NL" dirty="0"/>
              <a:t> clause</a:t>
            </a:r>
          </a:p>
        </p:txBody>
      </p:sp>
      <p:sp>
        <p:nvSpPr>
          <p:cNvPr id="3" name="Tijdelijke aanduiding voor inhoud 2">
            <a:extLst>
              <a:ext uri="{FF2B5EF4-FFF2-40B4-BE49-F238E27FC236}">
                <a16:creationId xmlns="" xmlns:a16="http://schemas.microsoft.com/office/drawing/2014/main" id="{DC1E63CD-FF9E-46E1-9F5A-3936DD8FF661}"/>
              </a:ext>
            </a:extLst>
          </p:cNvPr>
          <p:cNvSpPr>
            <a:spLocks noGrp="1"/>
          </p:cNvSpPr>
          <p:nvPr>
            <p:ph idx="1"/>
          </p:nvPr>
        </p:nvSpPr>
        <p:spPr/>
        <p:txBody>
          <a:bodyPr>
            <a:normAutofit lnSpcReduction="10000"/>
          </a:bodyPr>
          <a:lstStyle/>
          <a:p>
            <a:r>
              <a:rPr lang="en-US" dirty="0"/>
              <a:t>ARTICLE 11 Freedom of assembly and association </a:t>
            </a:r>
            <a:br>
              <a:rPr lang="en-US" dirty="0"/>
            </a:br>
            <a:r>
              <a:rPr lang="en-US" dirty="0"/>
              <a:t>1. Everyone has the right to freedom of peaceful assembly and to freedom of association with others, including the right to form and to join trade unions for the protection of his interests.</a:t>
            </a:r>
            <a:br>
              <a:rPr lang="en-US" dirty="0"/>
            </a:br>
            <a:r>
              <a:rPr lang="en-US" dirty="0"/>
              <a:t>2. No restrictions shall be placed on the exercise of these rights other than such as are prescribed by law and are necessary in a democratic society in the interests of national security or public safety, for the prevention of disorder or crime, for the protection of health or morals or for the protection of the rights and freedoms of others. This Article shall not prevent the imposition of lawful restrictions on the exercise of these rights by members of the armed forces, of the police or of the administration of the State.</a:t>
            </a:r>
          </a:p>
        </p:txBody>
      </p:sp>
    </p:spTree>
    <p:extLst>
      <p:ext uri="{BB962C8B-B14F-4D97-AF65-F5344CB8AC3E}">
        <p14:creationId xmlns:p14="http://schemas.microsoft.com/office/powerpoint/2010/main" val="3442315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2A2ABA7-774B-43E3-BE29-7916B85544FB}"/>
              </a:ext>
            </a:extLst>
          </p:cNvPr>
          <p:cNvSpPr>
            <a:spLocks noGrp="1"/>
          </p:cNvSpPr>
          <p:nvPr>
            <p:ph type="title"/>
          </p:nvPr>
        </p:nvSpPr>
        <p:spPr/>
        <p:txBody>
          <a:bodyPr/>
          <a:lstStyle/>
          <a:p>
            <a:r>
              <a:rPr lang="nl-NL" dirty="0"/>
              <a:t>Three step test</a:t>
            </a:r>
          </a:p>
        </p:txBody>
      </p:sp>
      <p:sp>
        <p:nvSpPr>
          <p:cNvPr id="3" name="Tijdelijke aanduiding voor inhoud 2">
            <a:extLst>
              <a:ext uri="{FF2B5EF4-FFF2-40B4-BE49-F238E27FC236}">
                <a16:creationId xmlns="" xmlns:a16="http://schemas.microsoft.com/office/drawing/2014/main" id="{25A9E5BA-97A4-4283-A74E-F393F6B0DDE3}"/>
              </a:ext>
            </a:extLst>
          </p:cNvPr>
          <p:cNvSpPr>
            <a:spLocks noGrp="1"/>
          </p:cNvSpPr>
          <p:nvPr>
            <p:ph idx="1"/>
          </p:nvPr>
        </p:nvSpPr>
        <p:spPr/>
        <p:txBody>
          <a:bodyPr/>
          <a:lstStyle/>
          <a:p>
            <a:r>
              <a:rPr lang="en-US" dirty="0"/>
              <a:t>There shall be no interference by a public authority with the exercise of this right except </a:t>
            </a:r>
          </a:p>
          <a:p>
            <a:r>
              <a:rPr lang="en-US" dirty="0"/>
              <a:t>(1) such as is in accordance with the law and </a:t>
            </a:r>
          </a:p>
          <a:p>
            <a:r>
              <a:rPr lang="en-US" dirty="0"/>
              <a:t>(2) is necessary in a democratic society </a:t>
            </a:r>
          </a:p>
          <a:p>
            <a:r>
              <a:rPr lang="en-US" dirty="0"/>
              <a:t>(3) in the interests of national security, public safety or the economic well-being of the country, for the prevention of disorder or crime, for the protection of health or morals, or for the protection of the rights and freedoms of others.</a:t>
            </a:r>
          </a:p>
          <a:p>
            <a:endParaRPr lang="nl-NL" dirty="0"/>
          </a:p>
        </p:txBody>
      </p:sp>
    </p:spTree>
    <p:extLst>
      <p:ext uri="{BB962C8B-B14F-4D97-AF65-F5344CB8AC3E}">
        <p14:creationId xmlns:p14="http://schemas.microsoft.com/office/powerpoint/2010/main" val="2071402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3120FF6-057A-413A-BEB8-3BF044F3C2BE}"/>
              </a:ext>
            </a:extLst>
          </p:cNvPr>
          <p:cNvSpPr>
            <a:spLocks noGrp="1"/>
          </p:cNvSpPr>
          <p:nvPr>
            <p:ph type="title"/>
          </p:nvPr>
        </p:nvSpPr>
        <p:spPr/>
        <p:txBody>
          <a:bodyPr/>
          <a:lstStyle/>
          <a:p>
            <a:r>
              <a:rPr lang="nl-NL" dirty="0" err="1"/>
              <a:t>This</a:t>
            </a:r>
            <a:r>
              <a:rPr lang="nl-NL" dirty="0"/>
              <a:t> week</a:t>
            </a:r>
          </a:p>
        </p:txBody>
      </p:sp>
      <p:sp>
        <p:nvSpPr>
          <p:cNvPr id="3" name="Tijdelijke aanduiding voor inhoud 2">
            <a:extLst>
              <a:ext uri="{FF2B5EF4-FFF2-40B4-BE49-F238E27FC236}">
                <a16:creationId xmlns="" xmlns:a16="http://schemas.microsoft.com/office/drawing/2014/main" id="{4BA3E3FD-F2CE-4D86-8E30-E2869C1EDA7A}"/>
              </a:ext>
            </a:extLst>
          </p:cNvPr>
          <p:cNvSpPr>
            <a:spLocks noGrp="1"/>
          </p:cNvSpPr>
          <p:nvPr>
            <p:ph idx="1"/>
          </p:nvPr>
        </p:nvSpPr>
        <p:spPr/>
        <p:txBody>
          <a:bodyPr/>
          <a:lstStyle/>
          <a:p>
            <a:r>
              <a:rPr lang="nl-NL" dirty="0" err="1"/>
              <a:t>Today</a:t>
            </a:r>
            <a:r>
              <a:rPr lang="nl-NL" dirty="0"/>
              <a:t> </a:t>
            </a:r>
            <a:r>
              <a:rPr lang="nl-NL" dirty="0" err="1" smtClean="0"/>
              <a:t>legal</a:t>
            </a:r>
            <a:r>
              <a:rPr lang="nl-NL" dirty="0" smtClean="0"/>
              <a:t> basis</a:t>
            </a:r>
            <a:endParaRPr lang="nl-NL" dirty="0"/>
          </a:p>
          <a:p>
            <a:r>
              <a:rPr lang="nl-NL" dirty="0" err="1"/>
              <a:t>Tomorrow</a:t>
            </a:r>
            <a:r>
              <a:rPr lang="nl-NL" dirty="0"/>
              <a:t> </a:t>
            </a:r>
            <a:r>
              <a:rPr lang="nl-NL" dirty="0" err="1" smtClean="0"/>
              <a:t>legitimate</a:t>
            </a:r>
            <a:r>
              <a:rPr lang="nl-NL" dirty="0" smtClean="0"/>
              <a:t> </a:t>
            </a:r>
            <a:r>
              <a:rPr lang="nl-NL" dirty="0" err="1" smtClean="0"/>
              <a:t>aim</a:t>
            </a:r>
            <a:r>
              <a:rPr lang="nl-NL" dirty="0" smtClean="0"/>
              <a:t> &amp; </a:t>
            </a:r>
            <a:r>
              <a:rPr lang="nl-NL" dirty="0" err="1" smtClean="0"/>
              <a:t>the</a:t>
            </a:r>
            <a:r>
              <a:rPr lang="nl-NL" dirty="0" smtClean="0"/>
              <a:t> </a:t>
            </a:r>
            <a:r>
              <a:rPr lang="nl-NL" dirty="0" err="1"/>
              <a:t>necessity</a:t>
            </a:r>
            <a:r>
              <a:rPr lang="nl-NL" dirty="0"/>
              <a:t> test</a:t>
            </a:r>
          </a:p>
        </p:txBody>
      </p:sp>
    </p:spTree>
    <p:extLst>
      <p:ext uri="{BB962C8B-B14F-4D97-AF65-F5344CB8AC3E}">
        <p14:creationId xmlns:p14="http://schemas.microsoft.com/office/powerpoint/2010/main" val="2140142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D70CCDC-0393-4431-BA43-95F345AFB728}"/>
              </a:ext>
            </a:extLst>
          </p:cNvPr>
          <p:cNvSpPr>
            <a:spLocks noGrp="1"/>
          </p:cNvSpPr>
          <p:nvPr>
            <p:ph type="title"/>
          </p:nvPr>
        </p:nvSpPr>
        <p:spPr/>
        <p:txBody>
          <a:bodyPr/>
          <a:lstStyle/>
          <a:p>
            <a:r>
              <a:rPr lang="nl-NL" dirty="0" smtClean="0"/>
              <a:t>Legal </a:t>
            </a:r>
            <a:r>
              <a:rPr lang="nl-NL" dirty="0"/>
              <a:t>basis</a:t>
            </a:r>
          </a:p>
        </p:txBody>
      </p:sp>
      <p:sp>
        <p:nvSpPr>
          <p:cNvPr id="3" name="Tijdelijke aanduiding voor inhoud 2">
            <a:extLst>
              <a:ext uri="{FF2B5EF4-FFF2-40B4-BE49-F238E27FC236}">
                <a16:creationId xmlns="" xmlns:a16="http://schemas.microsoft.com/office/drawing/2014/main" id="{EE9D7454-C8C7-4F24-B8C1-C0BDEDF0B417}"/>
              </a:ext>
            </a:extLst>
          </p:cNvPr>
          <p:cNvSpPr>
            <a:spLocks noGrp="1"/>
          </p:cNvSpPr>
          <p:nvPr>
            <p:ph idx="1"/>
          </p:nvPr>
        </p:nvSpPr>
        <p:spPr/>
        <p:txBody>
          <a:bodyPr/>
          <a:lstStyle/>
          <a:p>
            <a:r>
              <a:rPr lang="en-US" dirty="0"/>
              <a:t>The exceptions to Articles 8 to 11 of the European Convention on Human Rights </a:t>
            </a:r>
            <a:r>
              <a:rPr lang="en-US" dirty="0">
                <a:hlinkClick r:id="rId2"/>
              </a:rPr>
              <a:t>http://www.echr.coe.int/LibraryDocs/DG2/HRFILES/DG2-EN-HRFILES-15(1997).pdf</a:t>
            </a:r>
            <a:r>
              <a:rPr lang="en-US" dirty="0"/>
              <a:t> </a:t>
            </a:r>
            <a:endParaRPr lang="nl-NL" dirty="0"/>
          </a:p>
        </p:txBody>
      </p:sp>
    </p:spTree>
    <p:extLst>
      <p:ext uri="{BB962C8B-B14F-4D97-AF65-F5344CB8AC3E}">
        <p14:creationId xmlns:p14="http://schemas.microsoft.com/office/powerpoint/2010/main" val="143075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02CCFBE-515F-40B4-9DB1-E757F60D9E0C}"/>
              </a:ext>
            </a:extLst>
          </p:cNvPr>
          <p:cNvSpPr>
            <a:spLocks noGrp="1"/>
          </p:cNvSpPr>
          <p:nvPr>
            <p:ph type="title"/>
          </p:nvPr>
        </p:nvSpPr>
        <p:spPr/>
        <p:txBody>
          <a:bodyPr/>
          <a:lstStyle/>
          <a:p>
            <a:r>
              <a:rPr lang="en-US" dirty="0"/>
              <a:t>Does the domestic legal system sanction the infraction?</a:t>
            </a:r>
            <a:endParaRPr lang="nl-NL" dirty="0"/>
          </a:p>
        </p:txBody>
      </p:sp>
      <p:sp>
        <p:nvSpPr>
          <p:cNvPr id="3" name="Tijdelijke aanduiding voor inhoud 2">
            <a:extLst>
              <a:ext uri="{FF2B5EF4-FFF2-40B4-BE49-F238E27FC236}">
                <a16:creationId xmlns="" xmlns:a16="http://schemas.microsoft.com/office/drawing/2014/main" id="{3AAB3EE5-A04B-475A-8BC3-F219472926EA}"/>
              </a:ext>
            </a:extLst>
          </p:cNvPr>
          <p:cNvSpPr>
            <a:spLocks noGrp="1"/>
          </p:cNvSpPr>
          <p:nvPr>
            <p:ph idx="1"/>
          </p:nvPr>
        </p:nvSpPr>
        <p:spPr/>
        <p:txBody>
          <a:bodyPr>
            <a:normAutofit fontScale="92500" lnSpcReduction="10000"/>
          </a:bodyPr>
          <a:lstStyle/>
          <a:p>
            <a:r>
              <a:rPr lang="en-US" dirty="0"/>
              <a:t>Domestic legal provisions include, for this purpose, not only legislation but also judge-made law typical of common law jurisdictions,13 international legal obligations applicable to the state in question,14 and a variety of “secondary” sources, for example royal decrees, emergency decrees, and certain internal regulations based on law.15 The appropriateness of both “broad” and “narrow” definitions of “law” for this purpose has been the subject of some academic debate.16 However, the important question is not what elements of a given national decision-making system should be deemed strictly “legal”, but the effectiveness of the domestic restraints upon abuses of executive power. On the grounds that they are best placed to judge, the Court and Commission permit national authorities a broad margin of appreciation in interpreting domestic law and in determining whether or not national law-making procedures have been followed.</a:t>
            </a:r>
            <a:endParaRPr lang="nl-NL" dirty="0"/>
          </a:p>
        </p:txBody>
      </p:sp>
    </p:spTree>
    <p:extLst>
      <p:ext uri="{BB962C8B-B14F-4D97-AF65-F5344CB8AC3E}">
        <p14:creationId xmlns:p14="http://schemas.microsoft.com/office/powerpoint/2010/main" val="4173798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761181F-F611-4799-854F-DA6905221CB4}"/>
              </a:ext>
            </a:extLst>
          </p:cNvPr>
          <p:cNvSpPr>
            <a:spLocks noGrp="1"/>
          </p:cNvSpPr>
          <p:nvPr>
            <p:ph type="title"/>
          </p:nvPr>
        </p:nvSpPr>
        <p:spPr/>
        <p:txBody>
          <a:bodyPr/>
          <a:lstStyle/>
          <a:p>
            <a:r>
              <a:rPr lang="en-US" dirty="0"/>
              <a:t>Is the legal provision accessible to the citizen?</a:t>
            </a:r>
            <a:endParaRPr lang="nl-NL" dirty="0"/>
          </a:p>
        </p:txBody>
      </p:sp>
      <p:sp>
        <p:nvSpPr>
          <p:cNvPr id="3" name="Tijdelijke aanduiding voor inhoud 2">
            <a:extLst>
              <a:ext uri="{FF2B5EF4-FFF2-40B4-BE49-F238E27FC236}">
                <a16:creationId xmlns="" xmlns:a16="http://schemas.microsoft.com/office/drawing/2014/main" id="{1651C71E-8F62-4FC7-9CA6-B95E6D5DB6DC}"/>
              </a:ext>
            </a:extLst>
          </p:cNvPr>
          <p:cNvSpPr>
            <a:spLocks noGrp="1"/>
          </p:cNvSpPr>
          <p:nvPr>
            <p:ph idx="1"/>
          </p:nvPr>
        </p:nvSpPr>
        <p:spPr/>
        <p:txBody>
          <a:bodyPr/>
          <a:lstStyle/>
          <a:p>
            <a:r>
              <a:rPr lang="en-US" dirty="0"/>
              <a:t>In the Sunday Times case the Court held that accessibility means that the citizen “must be able to have an indication that is adequate in the circumstances of the legal rules applicable to a given case”.18 For example, in Silver the Court held that the Standing Orders and Circular Instructions which the British Home Secretary issues to prison governors failed the accessibility test since they were not published, were not available to prisoners, nor were their contents explained in cell cards.19 They were, therefore, not “law” for the purpose of Article 8, paragraph 2.</a:t>
            </a:r>
          </a:p>
          <a:p>
            <a:endParaRPr lang="nl-NL" dirty="0"/>
          </a:p>
        </p:txBody>
      </p:sp>
    </p:spTree>
    <p:extLst>
      <p:ext uri="{BB962C8B-B14F-4D97-AF65-F5344CB8AC3E}">
        <p14:creationId xmlns:p14="http://schemas.microsoft.com/office/powerpoint/2010/main" val="2980968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DF218C-1102-4A09-8A4C-BE2FFFDB7984}"/>
              </a:ext>
            </a:extLst>
          </p:cNvPr>
          <p:cNvSpPr>
            <a:spLocks noGrp="1"/>
          </p:cNvSpPr>
          <p:nvPr>
            <p:ph type="title"/>
          </p:nvPr>
        </p:nvSpPr>
        <p:spPr/>
        <p:txBody>
          <a:bodyPr>
            <a:normAutofit fontScale="90000"/>
          </a:bodyPr>
          <a:lstStyle/>
          <a:p>
            <a:r>
              <a:rPr lang="en-US" dirty="0"/>
              <a:t>Is the legal provision sufficiently precise to enable the citizen reasonably to foresee the consequences which a given action may entail?</a:t>
            </a:r>
          </a:p>
        </p:txBody>
      </p:sp>
      <p:sp>
        <p:nvSpPr>
          <p:cNvPr id="3" name="Tijdelijke aanduiding voor inhoud 2">
            <a:extLst>
              <a:ext uri="{FF2B5EF4-FFF2-40B4-BE49-F238E27FC236}">
                <a16:creationId xmlns="" xmlns:a16="http://schemas.microsoft.com/office/drawing/2014/main" id="{37195680-2C73-4E87-A862-C86268D7C742}"/>
              </a:ext>
            </a:extLst>
          </p:cNvPr>
          <p:cNvSpPr>
            <a:spLocks noGrp="1"/>
          </p:cNvSpPr>
          <p:nvPr>
            <p:ph idx="1"/>
          </p:nvPr>
        </p:nvSpPr>
        <p:spPr>
          <a:xfrm>
            <a:off x="838200" y="1929467"/>
            <a:ext cx="10515600" cy="4247495"/>
          </a:xfrm>
        </p:spPr>
        <p:txBody>
          <a:bodyPr>
            <a:normAutofit fontScale="92500" lnSpcReduction="10000"/>
          </a:bodyPr>
          <a:lstStyle/>
          <a:p>
            <a:r>
              <a:rPr lang="en-US" dirty="0"/>
              <a:t>The Court has consistently </a:t>
            </a:r>
            <a:r>
              <a:rPr lang="en-US" dirty="0" err="1"/>
              <a:t>recognised</a:t>
            </a:r>
            <a:r>
              <a:rPr lang="en-US" dirty="0"/>
              <a:t> that many laws are framed in general terms the interpretation and application of which are matters of practice.20 In a number of cases it has been held that the level of precision required of domestic legislation depends to a considerable degree on the content of the instrument in question, the field it is designed to cover, and the number and status of those to whom it is addressed.21 In </a:t>
            </a:r>
            <a:r>
              <a:rPr lang="en-US" dirty="0" err="1"/>
              <a:t>Groppera</a:t>
            </a:r>
            <a:r>
              <a:rPr lang="en-US" dirty="0"/>
              <a:t>, the Court confirmed that the predictability of consequences may require expert advice.22 Laws which confer discretion must indicate the scope of the discretion although this need not be found in the legal text itself.23 Although not “law” themselves, administrative guidelines or instructions may be consulted in order to clarify the meaning and modus operandi of the strictly legal sources. </a:t>
            </a:r>
            <a:endParaRPr lang="nl-NL" dirty="0"/>
          </a:p>
        </p:txBody>
      </p:sp>
    </p:spTree>
    <p:extLst>
      <p:ext uri="{BB962C8B-B14F-4D97-AF65-F5344CB8AC3E}">
        <p14:creationId xmlns:p14="http://schemas.microsoft.com/office/powerpoint/2010/main" val="541106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1285196-33F5-41FD-8B84-5490969621E6}"/>
              </a:ext>
            </a:extLst>
          </p:cNvPr>
          <p:cNvSpPr>
            <a:spLocks noGrp="1"/>
          </p:cNvSpPr>
          <p:nvPr>
            <p:ph type="title"/>
          </p:nvPr>
        </p:nvSpPr>
        <p:spPr/>
        <p:txBody>
          <a:bodyPr>
            <a:normAutofit fontScale="90000"/>
          </a:bodyPr>
          <a:lstStyle/>
          <a:p>
            <a:r>
              <a:rPr lang="en-US" dirty="0"/>
              <a:t>Is the legal provision sufficiently precise to enable the citizen reasonably to foresee the consequences which a given action may entail?</a:t>
            </a:r>
            <a:endParaRPr lang="nl-NL" dirty="0"/>
          </a:p>
        </p:txBody>
      </p:sp>
      <p:sp>
        <p:nvSpPr>
          <p:cNvPr id="3" name="Tijdelijke aanduiding voor inhoud 2">
            <a:extLst>
              <a:ext uri="{FF2B5EF4-FFF2-40B4-BE49-F238E27FC236}">
                <a16:creationId xmlns="" xmlns:a16="http://schemas.microsoft.com/office/drawing/2014/main" id="{F9ED933E-D2A5-418C-98BA-DC3DF2CE2BA8}"/>
              </a:ext>
            </a:extLst>
          </p:cNvPr>
          <p:cNvSpPr>
            <a:spLocks noGrp="1"/>
          </p:cNvSpPr>
          <p:nvPr>
            <p:ph idx="1"/>
          </p:nvPr>
        </p:nvSpPr>
        <p:spPr>
          <a:xfrm>
            <a:off x="838200" y="2164359"/>
            <a:ext cx="10515600" cy="4012603"/>
          </a:xfrm>
        </p:spPr>
        <p:txBody>
          <a:bodyPr>
            <a:normAutofit fontScale="92500" lnSpcReduction="10000"/>
          </a:bodyPr>
          <a:lstStyle/>
          <a:p>
            <a:r>
              <a:rPr lang="en-US" dirty="0"/>
              <a:t>For example, the Standing Orders and Circular Instructions deemed “non-legal” in Silver were nonetheless taken into consideration by the Court in respect of the foreseeability issue since they established guidelines to official practice and thus made the application of the Prison Rules, which had strict legal status, more determinate.24 In the Observer and Guardian and the second Sunday Times cases the Commission stated that a rule which </a:t>
            </a:r>
            <a:r>
              <a:rPr lang="en-US" dirty="0" err="1"/>
              <a:t>authorises</a:t>
            </a:r>
            <a:r>
              <a:rPr lang="en-US" dirty="0"/>
              <a:t> prior restraint of a publication must specify the criteria with “sufficient precision” for such restraint to be compatible with the foreseeability criterion and,25 </a:t>
            </a:r>
            <a:r>
              <a:rPr lang="en-US" b="1" dirty="0"/>
              <a:t>according to </a:t>
            </a:r>
            <a:r>
              <a:rPr lang="en-US" b="1" dirty="0" err="1"/>
              <a:t>Huvig</a:t>
            </a:r>
            <a:r>
              <a:rPr lang="en-US" b="1" dirty="0"/>
              <a:t> and </a:t>
            </a:r>
            <a:r>
              <a:rPr lang="en-US" b="1" dirty="0" err="1"/>
              <a:t>Kruslin</a:t>
            </a:r>
            <a:r>
              <a:rPr lang="en-US" b="1" dirty="0"/>
              <a:t>, laws permitting tapping, and other forms of official interference with telephone conversations, must be particularly precise especially since the technology available is rapidly becoming more sophisticated.</a:t>
            </a:r>
            <a:endParaRPr lang="nl-NL" b="1" dirty="0"/>
          </a:p>
        </p:txBody>
      </p:sp>
    </p:spTree>
    <p:extLst>
      <p:ext uri="{BB962C8B-B14F-4D97-AF65-F5344CB8AC3E}">
        <p14:creationId xmlns:p14="http://schemas.microsoft.com/office/powerpoint/2010/main" val="342370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2856" y="733646"/>
            <a:ext cx="10700079" cy="5241851"/>
          </a:xfrm>
          <a:prstGeom prst="rect">
            <a:avLst/>
          </a:prstGeom>
        </p:spPr>
      </p:pic>
    </p:spTree>
    <p:extLst>
      <p:ext uri="{BB962C8B-B14F-4D97-AF65-F5344CB8AC3E}">
        <p14:creationId xmlns:p14="http://schemas.microsoft.com/office/powerpoint/2010/main" val="3619656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70C2B2F-D0CC-44AA-9E65-1D7D043364A1}"/>
              </a:ext>
            </a:extLst>
          </p:cNvPr>
          <p:cNvSpPr>
            <a:spLocks noGrp="1"/>
          </p:cNvSpPr>
          <p:nvPr>
            <p:ph type="title"/>
          </p:nvPr>
        </p:nvSpPr>
        <p:spPr>
          <a:xfrm>
            <a:off x="838200" y="365126"/>
            <a:ext cx="10515600" cy="1304284"/>
          </a:xfrm>
        </p:spPr>
        <p:txBody>
          <a:bodyPr>
            <a:normAutofit fontScale="90000"/>
          </a:bodyPr>
          <a:lstStyle/>
          <a:p>
            <a:r>
              <a:rPr lang="en-US" dirty="0"/>
              <a:t>Is the legal provision sufficiently precise to enable the citizen reasonably to foresee the consequences which a given action may entail?</a:t>
            </a:r>
            <a:endParaRPr lang="nl-NL" dirty="0"/>
          </a:p>
        </p:txBody>
      </p:sp>
      <p:sp>
        <p:nvSpPr>
          <p:cNvPr id="3" name="Tijdelijke aanduiding voor inhoud 2">
            <a:extLst>
              <a:ext uri="{FF2B5EF4-FFF2-40B4-BE49-F238E27FC236}">
                <a16:creationId xmlns="" xmlns:a16="http://schemas.microsoft.com/office/drawing/2014/main" id="{2D8DA452-171C-4EE0-9388-F2C9E3F572A2}"/>
              </a:ext>
            </a:extLst>
          </p:cNvPr>
          <p:cNvSpPr>
            <a:spLocks noGrp="1"/>
          </p:cNvSpPr>
          <p:nvPr>
            <p:ph idx="1"/>
          </p:nvPr>
        </p:nvSpPr>
        <p:spPr>
          <a:xfrm>
            <a:off x="838200" y="2088858"/>
            <a:ext cx="10515600" cy="4404015"/>
          </a:xfrm>
        </p:spPr>
        <p:txBody>
          <a:bodyPr>
            <a:normAutofit fontScale="77500" lnSpcReduction="20000"/>
          </a:bodyPr>
          <a:lstStyle/>
          <a:p>
            <a:r>
              <a:rPr lang="en-US" dirty="0"/>
              <a:t>The Malone and Leander cases provide good illustrations of the application of the foreseeability criterion. In Malone27 the Court began by observing that although the exact legal basis for executive interception of communications in England and Wales was the subject of some dispute, it was common ground that the settled practice at the time was lawful. But, having reviewed the relevant legal materials, it was held that it could not be said “with any reasonable certainty” which elements of the power to intercept were incorporated in legal rules and which were within the discretion of the executive. Therefore, the Court concluded that “the law of England and Wales does not indicate with reasonable clarity the scope and manner </a:t>
            </a:r>
            <a:r>
              <a:rPr lang="en-US" dirty="0" err="1"/>
              <a:t>ofexercise</a:t>
            </a:r>
            <a:r>
              <a:rPr lang="en-US" dirty="0"/>
              <a:t> of the relevant discretion conferred on the public authorities” and, hence, with respect to the fourth element of the test, “the minimum degree of legal protection to which citizens are entitled under the rule of law in a democratic society is lacking.”28 Therefore, although the practice in question was lawful by the national legal standard, the interference complained of lacked foreseeability and was, consequently, not “in accordance with the law”. The practice of “metering”, whereby all numbers </a:t>
            </a:r>
            <a:r>
              <a:rPr lang="en-US" dirty="0" err="1"/>
              <a:t>dialled</a:t>
            </a:r>
            <a:r>
              <a:rPr lang="en-US" dirty="0"/>
              <a:t> from a particular telephone were automatically recorded by the Post Office for the police, also failed the “legality” test since no legal rules effectively governed the scope and manner of the discretion available to the executive authorities.</a:t>
            </a:r>
          </a:p>
          <a:p>
            <a:endParaRPr lang="nl-NL" dirty="0"/>
          </a:p>
        </p:txBody>
      </p:sp>
    </p:spTree>
    <p:extLst>
      <p:ext uri="{BB962C8B-B14F-4D97-AF65-F5344CB8AC3E}">
        <p14:creationId xmlns:p14="http://schemas.microsoft.com/office/powerpoint/2010/main" val="3716259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43DEF4D-CF94-47F4-B6E6-6E6414E33580}"/>
              </a:ext>
            </a:extLst>
          </p:cNvPr>
          <p:cNvSpPr>
            <a:spLocks noGrp="1"/>
          </p:cNvSpPr>
          <p:nvPr>
            <p:ph type="title"/>
          </p:nvPr>
        </p:nvSpPr>
        <p:spPr/>
        <p:txBody>
          <a:bodyPr>
            <a:normAutofit fontScale="90000"/>
          </a:bodyPr>
          <a:lstStyle/>
          <a:p>
            <a:r>
              <a:rPr lang="en-US" dirty="0"/>
              <a:t>Is the legal provision sufficiently precise to enable the citizen reasonably to foresee the consequences which a given action may entail?</a:t>
            </a:r>
            <a:endParaRPr lang="nl-NL" dirty="0"/>
          </a:p>
        </p:txBody>
      </p:sp>
      <p:sp>
        <p:nvSpPr>
          <p:cNvPr id="3" name="Tijdelijke aanduiding voor inhoud 2">
            <a:extLst>
              <a:ext uri="{FF2B5EF4-FFF2-40B4-BE49-F238E27FC236}">
                <a16:creationId xmlns="" xmlns:a16="http://schemas.microsoft.com/office/drawing/2014/main" id="{A66EEEB8-3A58-4E75-A8CF-3F245666A528}"/>
              </a:ext>
            </a:extLst>
          </p:cNvPr>
          <p:cNvSpPr>
            <a:spLocks noGrp="1"/>
          </p:cNvSpPr>
          <p:nvPr>
            <p:ph idx="1"/>
          </p:nvPr>
        </p:nvSpPr>
        <p:spPr>
          <a:xfrm>
            <a:off x="838200" y="2038525"/>
            <a:ext cx="10515600" cy="4138438"/>
          </a:xfrm>
        </p:spPr>
        <p:txBody>
          <a:bodyPr>
            <a:normAutofit fontScale="77500" lnSpcReduction="20000"/>
          </a:bodyPr>
          <a:lstStyle/>
          <a:p>
            <a:r>
              <a:rPr lang="en-US" dirty="0"/>
              <a:t>In Leander30 the Court had to decide if a secret process involving the collection of information by the Swedish police, subsequently used to bar the applicant from employment in a national security related post, was “in accordance with the law”. This raised both the accessibility and foreseeability issues. The accessibility requirement was fulfilled by the fact that the system operated under published law, the Personnel Control Ordinance. But the Court held, referring to the Malone judgment, that the foreseeability requirement was not the same in this context as in others. Although the law had to be “sufficiently clear” to give the public “an adequate indication as to the circumstances in which and the conditions on which the public authorities are empowered to resort to this kind of secret and potentially dangerous interference with private life”,31 it was not necessary that the public should know the precise criteria by which information was stored and released. The Court concluded that the Swedish Personnel Control system was “in accordance with the law” because it was established by statute and the scope of the police discretion to enter and release information was sufficiently foreseeable and subject to various satisfactory statutory and governmental guidelines the nature of which will be considered in a subsequent section.</a:t>
            </a:r>
          </a:p>
          <a:p>
            <a:endParaRPr lang="nl-NL" dirty="0"/>
          </a:p>
        </p:txBody>
      </p:sp>
    </p:spTree>
    <p:extLst>
      <p:ext uri="{BB962C8B-B14F-4D97-AF65-F5344CB8AC3E}">
        <p14:creationId xmlns:p14="http://schemas.microsoft.com/office/powerpoint/2010/main" val="986408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DD0888E-2CDE-47C7-B5F3-C30901002A05}"/>
              </a:ext>
            </a:extLst>
          </p:cNvPr>
          <p:cNvSpPr>
            <a:spLocks noGrp="1"/>
          </p:cNvSpPr>
          <p:nvPr>
            <p:ph type="title"/>
          </p:nvPr>
        </p:nvSpPr>
        <p:spPr/>
        <p:txBody>
          <a:bodyPr>
            <a:normAutofit fontScale="90000"/>
          </a:bodyPr>
          <a:lstStyle/>
          <a:p>
            <a:r>
              <a:rPr lang="en-US" dirty="0"/>
              <a:t>Does the law provide effective safeguards against arbitrary interference with the respective substantive rights?</a:t>
            </a:r>
            <a:endParaRPr lang="nl-NL" dirty="0"/>
          </a:p>
        </p:txBody>
      </p:sp>
      <p:sp>
        <p:nvSpPr>
          <p:cNvPr id="3" name="Tijdelijke aanduiding voor inhoud 2">
            <a:extLst>
              <a:ext uri="{FF2B5EF4-FFF2-40B4-BE49-F238E27FC236}">
                <a16:creationId xmlns="" xmlns:a16="http://schemas.microsoft.com/office/drawing/2014/main" id="{D9032BB8-ADA0-451B-A06F-0F4E4B1B3CB7}"/>
              </a:ext>
            </a:extLst>
          </p:cNvPr>
          <p:cNvSpPr>
            <a:spLocks noGrp="1"/>
          </p:cNvSpPr>
          <p:nvPr>
            <p:ph idx="1"/>
          </p:nvPr>
        </p:nvSpPr>
        <p:spPr>
          <a:xfrm>
            <a:off x="838200" y="2046913"/>
            <a:ext cx="10515600" cy="4303553"/>
          </a:xfrm>
        </p:spPr>
        <p:txBody>
          <a:bodyPr>
            <a:normAutofit fontScale="85000" lnSpcReduction="20000"/>
          </a:bodyPr>
          <a:lstStyle/>
          <a:p>
            <a:r>
              <a:rPr lang="en-US" dirty="0"/>
              <a:t>In Malone the Court stated that the phrase “in accordance with the law” implies that there must be a “measure of legal protection in domestic law</a:t>
            </a:r>
            <a:r>
              <a:rPr lang="nl-NL" dirty="0"/>
              <a:t> </a:t>
            </a:r>
            <a:r>
              <a:rPr lang="en-US" dirty="0"/>
              <a:t>against arbitrary interferences by public authorities with the rights safeguarded by”, in this case, Article 8, paragraph 1.32 It also held that:</a:t>
            </a:r>
          </a:p>
          <a:p>
            <a:r>
              <a:rPr lang="en-US" dirty="0"/>
              <a:t>it would be contrary to the rule of law for the legal discretion granted to the executive to be expressed in terms of an unfettered power. Consequently, the law must indicate the scope of any such discretion conferred on the competent authorities and the manner of its exercise with sufficient clarity, having regard to the legitimate aim of the measure in question, to give the individual adequate protection against arbitrary interference.33</a:t>
            </a:r>
          </a:p>
          <a:p>
            <a:r>
              <a:rPr lang="en-US" dirty="0"/>
              <a:t>The Strasbourg organs have </a:t>
            </a:r>
            <a:r>
              <a:rPr lang="en-US" dirty="0" err="1"/>
              <a:t>recognised</a:t>
            </a:r>
            <a:r>
              <a:rPr lang="en-US" dirty="0"/>
              <a:t> that this is particularly necessary where a broad discretion is conferred upon the executive, especially where this is exercised in secret,34 and in </a:t>
            </a:r>
            <a:r>
              <a:rPr lang="en-US" dirty="0" err="1"/>
              <a:t>Herczegfalvy</a:t>
            </a:r>
            <a:r>
              <a:rPr lang="en-US" dirty="0"/>
              <a:t> it was held that “if a law confers a discretion upon a public authority, it must indicate the scope of that discretion, although the degree of precision required will depend upon the subject matter.”</a:t>
            </a:r>
          </a:p>
        </p:txBody>
      </p:sp>
    </p:spTree>
    <p:extLst>
      <p:ext uri="{BB962C8B-B14F-4D97-AF65-F5344CB8AC3E}">
        <p14:creationId xmlns:p14="http://schemas.microsoft.com/office/powerpoint/2010/main" val="238214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5A9DB14-9BC8-436E-B75C-69D78CF378A3}"/>
              </a:ext>
            </a:extLst>
          </p:cNvPr>
          <p:cNvSpPr>
            <a:spLocks noGrp="1"/>
          </p:cNvSpPr>
          <p:nvPr>
            <p:ph type="title"/>
          </p:nvPr>
        </p:nvSpPr>
        <p:spPr/>
        <p:txBody>
          <a:bodyPr>
            <a:normAutofit fontScale="90000"/>
          </a:bodyPr>
          <a:lstStyle/>
          <a:p>
            <a:r>
              <a:rPr lang="en-US" dirty="0"/>
              <a:t>Does the law provide effective safeguards against arbitrary interference with the respective substantive rights?</a:t>
            </a:r>
            <a:endParaRPr lang="nl-NL" dirty="0"/>
          </a:p>
        </p:txBody>
      </p:sp>
      <p:sp>
        <p:nvSpPr>
          <p:cNvPr id="3" name="Tijdelijke aanduiding voor inhoud 2">
            <a:extLst>
              <a:ext uri="{FF2B5EF4-FFF2-40B4-BE49-F238E27FC236}">
                <a16:creationId xmlns="" xmlns:a16="http://schemas.microsoft.com/office/drawing/2014/main" id="{1A3E0EEF-C61F-4036-A892-7B20A5DC9056}"/>
              </a:ext>
            </a:extLst>
          </p:cNvPr>
          <p:cNvSpPr>
            <a:spLocks noGrp="1"/>
          </p:cNvSpPr>
          <p:nvPr>
            <p:ph idx="1"/>
          </p:nvPr>
        </p:nvSpPr>
        <p:spPr>
          <a:xfrm>
            <a:off x="838200" y="1971413"/>
            <a:ext cx="10515600" cy="4337108"/>
          </a:xfrm>
        </p:spPr>
        <p:txBody>
          <a:bodyPr>
            <a:normAutofit fontScale="77500" lnSpcReduction="20000"/>
          </a:bodyPr>
          <a:lstStyle/>
          <a:p>
            <a:r>
              <a:rPr lang="en-US" dirty="0"/>
              <a:t>Since assessing the efficacy of safeguards involves the exercise of judgment rather than the application of a mechanical test, any commentator will be able to find both “satisfactory” and “unsatisfactory” illustrations from the Strasbourg jurisprudence. Two decisions can, however, be cited as models of the kind of careful attention to this matter which the European Court and Commission should be encouraged to pay in all cases where this issue arises. In </a:t>
            </a:r>
            <a:r>
              <a:rPr lang="en-US" dirty="0" err="1"/>
              <a:t>Huvig</a:t>
            </a:r>
            <a:r>
              <a:rPr lang="en-US" dirty="0"/>
              <a:t> and </a:t>
            </a:r>
            <a:r>
              <a:rPr lang="en-US" dirty="0" err="1"/>
              <a:t>Kruslin</a:t>
            </a:r>
            <a:r>
              <a:rPr lang="en-US" dirty="0"/>
              <a:t> the Court held that, while not </a:t>
            </a:r>
            <a:r>
              <a:rPr lang="en-US" dirty="0" err="1"/>
              <a:t>minimising</a:t>
            </a:r>
            <a:r>
              <a:rPr lang="en-US" dirty="0"/>
              <a:t> the value of some of the seventeen safeguards cited by the government, the system under which official telephone tapping took place in France did not provide adequate protection against possible abuses. The categories of people liable to have their phones tapped by judicial order and the nature of the offences which could give rise to such an order were not defined. Nothing obliged a judge to set a limit on the duration of telephone tapping, and unspecified procedures governed the drawing up of summary reports containing intercepted conversations, the precautions to be taken in order to communicate the recordings for possible inspection by the judge and by </a:t>
            </a:r>
            <a:r>
              <a:rPr lang="en-US" dirty="0" err="1"/>
              <a:t>defence</a:t>
            </a:r>
            <a:r>
              <a:rPr lang="en-US" dirty="0"/>
              <a:t> lawyers, and the circumstances in which recordings had to be erased or the tapes destroyed. Although there was evidence of a settled official practice this was deemed to lack the necessary normative control which statute or case-law should have provided.</a:t>
            </a:r>
            <a:endParaRPr lang="nl-NL" dirty="0"/>
          </a:p>
        </p:txBody>
      </p:sp>
    </p:spTree>
    <p:extLst>
      <p:ext uri="{BB962C8B-B14F-4D97-AF65-F5344CB8AC3E}">
        <p14:creationId xmlns:p14="http://schemas.microsoft.com/office/powerpoint/2010/main" val="99368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FDFB78E-D708-4F2F-BC2C-C8B9508E48C4}"/>
              </a:ext>
            </a:extLst>
          </p:cNvPr>
          <p:cNvSpPr>
            <a:spLocks noGrp="1"/>
          </p:cNvSpPr>
          <p:nvPr>
            <p:ph type="title"/>
          </p:nvPr>
        </p:nvSpPr>
        <p:spPr/>
        <p:txBody>
          <a:bodyPr/>
          <a:lstStyle/>
          <a:p>
            <a:r>
              <a:rPr lang="nl-NL" dirty="0" err="1"/>
              <a:t>Quality</a:t>
            </a:r>
            <a:r>
              <a:rPr lang="nl-NL" dirty="0"/>
              <a:t> of </a:t>
            </a:r>
            <a:r>
              <a:rPr lang="nl-NL" dirty="0" err="1"/>
              <a:t>the</a:t>
            </a:r>
            <a:r>
              <a:rPr lang="nl-NL" dirty="0"/>
              <a:t> </a:t>
            </a:r>
            <a:r>
              <a:rPr lang="nl-NL" dirty="0" err="1"/>
              <a:t>law</a:t>
            </a:r>
            <a:endParaRPr lang="nl-NL" dirty="0"/>
          </a:p>
        </p:txBody>
      </p:sp>
      <p:sp>
        <p:nvSpPr>
          <p:cNvPr id="3" name="Tijdelijke aanduiding voor inhoud 2">
            <a:extLst>
              <a:ext uri="{FF2B5EF4-FFF2-40B4-BE49-F238E27FC236}">
                <a16:creationId xmlns="" xmlns:a16="http://schemas.microsoft.com/office/drawing/2014/main" id="{ED205EF8-778C-4730-80BB-5C3F0650AA29}"/>
              </a:ext>
            </a:extLst>
          </p:cNvPr>
          <p:cNvSpPr>
            <a:spLocks noGrp="1"/>
          </p:cNvSpPr>
          <p:nvPr>
            <p:ph idx="1"/>
          </p:nvPr>
        </p:nvSpPr>
        <p:spPr/>
        <p:txBody>
          <a:bodyPr/>
          <a:lstStyle/>
          <a:p>
            <a:r>
              <a:rPr lang="nl-NL" dirty="0" err="1"/>
              <a:t>Not</a:t>
            </a:r>
            <a:r>
              <a:rPr lang="nl-NL" dirty="0"/>
              <a:t> </a:t>
            </a:r>
            <a:r>
              <a:rPr lang="nl-NL" dirty="0" err="1"/>
              <a:t>about</a:t>
            </a:r>
            <a:r>
              <a:rPr lang="nl-NL" dirty="0"/>
              <a:t> </a:t>
            </a:r>
            <a:r>
              <a:rPr lang="nl-NL" dirty="0" err="1"/>
              <a:t>harm</a:t>
            </a:r>
            <a:r>
              <a:rPr lang="nl-NL" dirty="0"/>
              <a:t>, but </a:t>
            </a:r>
            <a:r>
              <a:rPr lang="nl-NL" dirty="0" err="1"/>
              <a:t>about</a:t>
            </a:r>
            <a:r>
              <a:rPr lang="nl-NL" dirty="0"/>
              <a:t> </a:t>
            </a:r>
            <a:r>
              <a:rPr lang="nl-NL" dirty="0" err="1"/>
              <a:t>the</a:t>
            </a:r>
            <a:r>
              <a:rPr lang="nl-NL" dirty="0"/>
              <a:t> </a:t>
            </a:r>
            <a:r>
              <a:rPr lang="nl-NL" dirty="0" err="1"/>
              <a:t>law</a:t>
            </a:r>
            <a:r>
              <a:rPr lang="nl-NL" dirty="0"/>
              <a:t>/policy as </a:t>
            </a:r>
            <a:r>
              <a:rPr lang="nl-NL" dirty="0" err="1"/>
              <a:t>such</a:t>
            </a:r>
            <a:endParaRPr lang="nl-NL" dirty="0"/>
          </a:p>
          <a:p>
            <a:r>
              <a:rPr lang="nl-NL" dirty="0" err="1"/>
              <a:t>Regards</a:t>
            </a:r>
            <a:r>
              <a:rPr lang="nl-NL" dirty="0"/>
              <a:t> </a:t>
            </a:r>
            <a:r>
              <a:rPr lang="nl-NL" dirty="0" err="1"/>
              <a:t>oversight</a:t>
            </a:r>
            <a:r>
              <a:rPr lang="nl-NL" dirty="0"/>
              <a:t> </a:t>
            </a:r>
            <a:r>
              <a:rPr lang="nl-NL" dirty="0" err="1"/>
              <a:t>and</a:t>
            </a:r>
            <a:r>
              <a:rPr lang="nl-NL" dirty="0"/>
              <a:t> control, </a:t>
            </a:r>
            <a:r>
              <a:rPr lang="nl-NL" dirty="0" err="1"/>
              <a:t>limmitations</a:t>
            </a:r>
            <a:r>
              <a:rPr lang="nl-NL" dirty="0"/>
              <a:t> on </a:t>
            </a:r>
            <a:r>
              <a:rPr lang="nl-NL" dirty="0" err="1"/>
              <a:t>the</a:t>
            </a:r>
            <a:r>
              <a:rPr lang="nl-NL" dirty="0"/>
              <a:t> </a:t>
            </a:r>
            <a:r>
              <a:rPr lang="nl-NL" dirty="0" err="1"/>
              <a:t>use</a:t>
            </a:r>
            <a:r>
              <a:rPr lang="nl-NL" dirty="0"/>
              <a:t> of power</a:t>
            </a:r>
          </a:p>
          <a:p>
            <a:r>
              <a:rPr lang="nl-NL" dirty="0" err="1"/>
              <a:t>What</a:t>
            </a:r>
            <a:r>
              <a:rPr lang="nl-NL" dirty="0"/>
              <a:t> </a:t>
            </a:r>
            <a:r>
              <a:rPr lang="nl-NL" dirty="0" err="1"/>
              <a:t>this</a:t>
            </a:r>
            <a:r>
              <a:rPr lang="nl-NL" dirty="0"/>
              <a:t> means is </a:t>
            </a:r>
            <a:r>
              <a:rPr lang="nl-NL" dirty="0" err="1"/>
              <a:t>that</a:t>
            </a:r>
            <a:r>
              <a:rPr lang="nl-NL" dirty="0"/>
              <a:t> </a:t>
            </a:r>
            <a:r>
              <a:rPr lang="nl-NL" dirty="0" err="1"/>
              <a:t>there</a:t>
            </a:r>
            <a:r>
              <a:rPr lang="nl-NL" dirty="0"/>
              <a:t> is a shift in norm-</a:t>
            </a:r>
            <a:r>
              <a:rPr lang="nl-NL" dirty="0" err="1"/>
              <a:t>adressee</a:t>
            </a:r>
            <a:r>
              <a:rPr lang="nl-NL" dirty="0"/>
              <a:t>. </a:t>
            </a:r>
            <a:r>
              <a:rPr lang="nl-NL" dirty="0" err="1"/>
              <a:t>While</a:t>
            </a:r>
            <a:r>
              <a:rPr lang="nl-NL" dirty="0"/>
              <a:t> </a:t>
            </a:r>
            <a:r>
              <a:rPr lang="nl-NL" dirty="0" err="1"/>
              <a:t>the</a:t>
            </a:r>
            <a:r>
              <a:rPr lang="nl-NL" dirty="0"/>
              <a:t> </a:t>
            </a:r>
            <a:r>
              <a:rPr lang="nl-NL" dirty="0" err="1"/>
              <a:t>prescribed</a:t>
            </a:r>
            <a:r>
              <a:rPr lang="nl-NL" dirty="0"/>
              <a:t> </a:t>
            </a:r>
            <a:r>
              <a:rPr lang="nl-NL" dirty="0" err="1"/>
              <a:t>by</a:t>
            </a:r>
            <a:r>
              <a:rPr lang="nl-NL" dirty="0"/>
              <a:t> </a:t>
            </a:r>
            <a:r>
              <a:rPr lang="nl-NL" dirty="0" err="1"/>
              <a:t>law</a:t>
            </a:r>
            <a:r>
              <a:rPr lang="nl-NL" dirty="0"/>
              <a:t> criterium:</a:t>
            </a:r>
          </a:p>
          <a:p>
            <a:pPr lvl="1"/>
            <a:r>
              <a:rPr lang="nl-NL" dirty="0"/>
              <a:t>Executive </a:t>
            </a:r>
            <a:r>
              <a:rPr lang="nl-NL" dirty="0" smtClean="0"/>
              <a:t>power: </a:t>
            </a:r>
            <a:r>
              <a:rPr lang="nl-NL" dirty="0" err="1" smtClean="0"/>
              <a:t>don’t</a:t>
            </a:r>
            <a:r>
              <a:rPr lang="nl-NL" dirty="0" smtClean="0"/>
              <a:t> side step </a:t>
            </a:r>
            <a:r>
              <a:rPr lang="nl-NL" dirty="0" err="1" smtClean="0"/>
              <a:t>the</a:t>
            </a:r>
            <a:r>
              <a:rPr lang="nl-NL" dirty="0" smtClean="0"/>
              <a:t> </a:t>
            </a:r>
            <a:r>
              <a:rPr lang="nl-NL" dirty="0" err="1" smtClean="0"/>
              <a:t>legislative</a:t>
            </a:r>
            <a:r>
              <a:rPr lang="nl-NL" smtClean="0"/>
              <a:t> power</a:t>
            </a:r>
            <a:endParaRPr lang="nl-NL" dirty="0"/>
          </a:p>
          <a:p>
            <a:pPr lvl="1"/>
            <a:r>
              <a:rPr lang="nl-NL" dirty="0" err="1"/>
              <a:t>Legislative</a:t>
            </a:r>
            <a:r>
              <a:rPr lang="nl-NL" dirty="0"/>
              <a:t> </a:t>
            </a:r>
            <a:r>
              <a:rPr lang="nl-NL" dirty="0" smtClean="0"/>
              <a:t>power: make </a:t>
            </a:r>
            <a:r>
              <a:rPr lang="nl-NL" dirty="0" err="1" smtClean="0"/>
              <a:t>laws</a:t>
            </a:r>
            <a:r>
              <a:rPr lang="nl-NL" dirty="0" smtClean="0"/>
              <a:t> </a:t>
            </a:r>
            <a:r>
              <a:rPr lang="nl-NL" dirty="0" err="1" smtClean="0"/>
              <a:t>that</a:t>
            </a:r>
            <a:r>
              <a:rPr lang="nl-NL" dirty="0" smtClean="0"/>
              <a:t> </a:t>
            </a:r>
            <a:r>
              <a:rPr lang="nl-NL" dirty="0" err="1" smtClean="0"/>
              <a:t>citizens</a:t>
            </a:r>
            <a:r>
              <a:rPr lang="nl-NL" dirty="0" smtClean="0"/>
              <a:t> </a:t>
            </a:r>
            <a:r>
              <a:rPr lang="nl-NL" dirty="0" err="1" smtClean="0"/>
              <a:t>understand</a:t>
            </a:r>
            <a:r>
              <a:rPr lang="nl-NL" dirty="0" smtClean="0"/>
              <a:t> </a:t>
            </a:r>
            <a:r>
              <a:rPr lang="nl-NL" dirty="0" err="1" smtClean="0"/>
              <a:t>and</a:t>
            </a:r>
            <a:r>
              <a:rPr lang="nl-NL" dirty="0" smtClean="0"/>
              <a:t> </a:t>
            </a:r>
            <a:r>
              <a:rPr lang="nl-NL" dirty="0" err="1" smtClean="0"/>
              <a:t>can</a:t>
            </a:r>
            <a:r>
              <a:rPr lang="nl-NL" dirty="0" smtClean="0"/>
              <a:t> follow</a:t>
            </a:r>
            <a:endParaRPr lang="nl-NL" dirty="0"/>
          </a:p>
          <a:p>
            <a:pPr lvl="1"/>
            <a:r>
              <a:rPr lang="nl-NL" dirty="0" err="1"/>
              <a:t>Legislative</a:t>
            </a:r>
            <a:r>
              <a:rPr lang="nl-NL" dirty="0"/>
              <a:t> </a:t>
            </a:r>
            <a:r>
              <a:rPr lang="nl-NL" dirty="0" smtClean="0"/>
              <a:t>power: </a:t>
            </a:r>
            <a:r>
              <a:rPr lang="nl-NL" dirty="0" err="1" smtClean="0"/>
              <a:t>don’t</a:t>
            </a:r>
            <a:r>
              <a:rPr lang="nl-NL" dirty="0" smtClean="0"/>
              <a:t> wave </a:t>
            </a:r>
            <a:r>
              <a:rPr lang="nl-NL" dirty="0" err="1" smtClean="0"/>
              <a:t>away</a:t>
            </a:r>
            <a:r>
              <a:rPr lang="nl-NL" dirty="0" smtClean="0"/>
              <a:t> </a:t>
            </a:r>
            <a:r>
              <a:rPr lang="nl-NL" dirty="0" err="1" smtClean="0"/>
              <a:t>your</a:t>
            </a:r>
            <a:r>
              <a:rPr lang="nl-NL" dirty="0" smtClean="0"/>
              <a:t> </a:t>
            </a:r>
            <a:r>
              <a:rPr lang="nl-NL" dirty="0" err="1" smtClean="0"/>
              <a:t>powers</a:t>
            </a:r>
            <a:r>
              <a:rPr lang="nl-NL" dirty="0" smtClean="0"/>
              <a:t> </a:t>
            </a:r>
            <a:r>
              <a:rPr lang="nl-NL" dirty="0" err="1" smtClean="0"/>
              <a:t>and</a:t>
            </a:r>
            <a:r>
              <a:rPr lang="nl-NL" dirty="0" smtClean="0"/>
              <a:t> </a:t>
            </a:r>
            <a:r>
              <a:rPr lang="nl-NL" dirty="0" err="1" smtClean="0"/>
              <a:t>that</a:t>
            </a:r>
            <a:r>
              <a:rPr lang="nl-NL" dirty="0" smtClean="0"/>
              <a:t> of </a:t>
            </a:r>
            <a:r>
              <a:rPr lang="nl-NL" dirty="0" err="1" smtClean="0"/>
              <a:t>the</a:t>
            </a:r>
            <a:r>
              <a:rPr lang="nl-NL" dirty="0" smtClean="0"/>
              <a:t> </a:t>
            </a:r>
            <a:r>
              <a:rPr lang="nl-NL" dirty="0" err="1" smtClean="0"/>
              <a:t>judiciary</a:t>
            </a:r>
            <a:endParaRPr lang="nl-NL" dirty="0"/>
          </a:p>
        </p:txBody>
      </p:sp>
    </p:spTree>
    <p:extLst>
      <p:ext uri="{BB962C8B-B14F-4D97-AF65-F5344CB8AC3E}">
        <p14:creationId xmlns:p14="http://schemas.microsoft.com/office/powerpoint/2010/main" val="2578959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B3EEFF-7FFC-4418-A148-52FE4FCA10CC}"/>
              </a:ext>
            </a:extLst>
          </p:cNvPr>
          <p:cNvSpPr>
            <a:spLocks noGrp="1"/>
          </p:cNvSpPr>
          <p:nvPr>
            <p:ph type="title"/>
          </p:nvPr>
        </p:nvSpPr>
        <p:spPr/>
        <p:txBody>
          <a:bodyPr/>
          <a:lstStyle/>
          <a:p>
            <a:r>
              <a:rPr lang="nl-NL" dirty="0" err="1"/>
              <a:t>Questions</a:t>
            </a:r>
            <a:r>
              <a:rPr lang="nl-NL" dirty="0"/>
              <a:t>?</a:t>
            </a:r>
          </a:p>
        </p:txBody>
      </p:sp>
      <p:pic>
        <p:nvPicPr>
          <p:cNvPr id="5" name="Tijdelijke aanduiding voor inhoud 4">
            <a:extLst>
              <a:ext uri="{FF2B5EF4-FFF2-40B4-BE49-F238E27FC236}">
                <a16:creationId xmlns="" xmlns:a16="http://schemas.microsoft.com/office/drawing/2014/main" id="{8A2FF87B-C133-4284-AD52-A4987E8120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35424" y="2161826"/>
            <a:ext cx="3121152" cy="3678936"/>
          </a:xfrm>
        </p:spPr>
      </p:pic>
    </p:spTree>
    <p:extLst>
      <p:ext uri="{BB962C8B-B14F-4D97-AF65-F5344CB8AC3E}">
        <p14:creationId xmlns:p14="http://schemas.microsoft.com/office/powerpoint/2010/main" val="48700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5876" y="499730"/>
            <a:ext cx="10925308" cy="5635255"/>
          </a:xfrm>
          <a:prstGeom prst="rect">
            <a:avLst/>
          </a:prstGeom>
        </p:spPr>
      </p:pic>
    </p:spTree>
    <p:extLst>
      <p:ext uri="{BB962C8B-B14F-4D97-AF65-F5344CB8AC3E}">
        <p14:creationId xmlns:p14="http://schemas.microsoft.com/office/powerpoint/2010/main" val="161479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1669" y="733645"/>
            <a:ext cx="10409322" cy="5273749"/>
          </a:xfrm>
          <a:prstGeom prst="rect">
            <a:avLst/>
          </a:prstGeom>
        </p:spPr>
      </p:pic>
    </p:spTree>
    <p:extLst>
      <p:ext uri="{BB962C8B-B14F-4D97-AF65-F5344CB8AC3E}">
        <p14:creationId xmlns:p14="http://schemas.microsoft.com/office/powerpoint/2010/main" val="354443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6056" y="1116418"/>
            <a:ext cx="11323262" cy="4334177"/>
          </a:xfrm>
          <a:prstGeom prst="rect">
            <a:avLst/>
          </a:prstGeom>
        </p:spPr>
      </p:pic>
    </p:spTree>
    <p:extLst>
      <p:ext uri="{BB962C8B-B14F-4D97-AF65-F5344CB8AC3E}">
        <p14:creationId xmlns:p14="http://schemas.microsoft.com/office/powerpoint/2010/main" val="15199451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2270</Words>
  <Application>Microsoft Office PowerPoint</Application>
  <PresentationFormat>Widescreen</PresentationFormat>
  <Paragraphs>77</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Kantoorthema</vt:lpstr>
      <vt:lpstr>Statistical Analysis &amp;  Legal basis</vt:lpstr>
      <vt:lpstr>Take home messages of last week</vt:lpstr>
      <vt:lpstr>This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Quasi absolute rights</vt:lpstr>
      <vt:lpstr>Articles 17 and 18 always apply</vt:lpstr>
      <vt:lpstr>Rights that can be limmited only in state of emergency</vt:lpstr>
      <vt:lpstr>Rights that have intrinsic limmits</vt:lpstr>
      <vt:lpstr>Articles with an explicit limmitation clause</vt:lpstr>
      <vt:lpstr>Articles with an explicit limmitation clause</vt:lpstr>
      <vt:lpstr>Articles with an explicit limmitation clause</vt:lpstr>
      <vt:lpstr>Articles with an explicit limmitation clause</vt:lpstr>
      <vt:lpstr>Three step test</vt:lpstr>
      <vt:lpstr>This week</vt:lpstr>
      <vt:lpstr>Legal basis</vt:lpstr>
      <vt:lpstr>Does the domestic legal system sanction the infraction?</vt:lpstr>
      <vt:lpstr>Is the legal provision accessible to the citizen?</vt:lpstr>
      <vt:lpstr>Is the legal provision sufficiently precise to enable the citizen reasonably to foresee the consequences which a given action may entail?</vt:lpstr>
      <vt:lpstr>Is the legal provision sufficiently precise to enable the citizen reasonably to foresee the consequences which a given action may entail?</vt:lpstr>
      <vt:lpstr>Is the legal provision sufficiently precise to enable the citizen reasonably to foresee the consequences which a given action may entail?</vt:lpstr>
      <vt:lpstr>Is the legal provision sufficiently precise to enable the citizen reasonably to foresee the consequences which a given action may entail?</vt:lpstr>
      <vt:lpstr>Does the law provide effective safeguards against arbitrary interference with the respective substantive rights?</vt:lpstr>
      <vt:lpstr>Does the law provide effective safeguards against arbitrary interference with the respective substantive rights?</vt:lpstr>
      <vt:lpstr>Quality of the law</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basis &amp; legitimate aim</dc:title>
  <dc:creator>Bart Van der Sloot</dc:creator>
  <cp:lastModifiedBy>someone</cp:lastModifiedBy>
  <cp:revision>34</cp:revision>
  <cp:lastPrinted>2018-10-02T13:52:50Z</cp:lastPrinted>
  <dcterms:created xsi:type="dcterms:W3CDTF">2017-10-02T14:05:22Z</dcterms:created>
  <dcterms:modified xsi:type="dcterms:W3CDTF">2018-10-03T10:29:15Z</dcterms:modified>
</cp:coreProperties>
</file>